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743" r:id="rId7"/>
  </p:sldMasterIdLst>
  <p:notesMasterIdLst>
    <p:notesMasterId r:id="rId14"/>
  </p:notesMasterIdLst>
  <p:handoutMasterIdLst>
    <p:handoutMasterId r:id="rId15"/>
  </p:handoutMasterIdLst>
  <p:sldIdLst>
    <p:sldId id="409" r:id="rId8"/>
    <p:sldId id="390" r:id="rId9"/>
    <p:sldId id="440" r:id="rId10"/>
    <p:sldId id="432" r:id="rId11"/>
    <p:sldId id="437" r:id="rId12"/>
    <p:sldId id="382" r:id="rId13"/>
  </p:sldIdLst>
  <p:sldSz cx="9144000" cy="6858000" type="screen4x3"/>
  <p:notesSz cx="6805613" cy="99441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32">
          <p15:clr>
            <a:srgbClr val="A4A3A4"/>
          </p15:clr>
        </p15:guide>
        <p15:guide id="2" pos="3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B86"/>
    <a:srgbClr val="BFCE97"/>
    <a:srgbClr val="E7EBF5"/>
    <a:srgbClr val="8B9DCE"/>
    <a:srgbClr val="ACB9DC"/>
    <a:srgbClr val="C0C0C0"/>
    <a:srgbClr val="DDE5EC"/>
    <a:srgbClr val="BBCCD9"/>
    <a:srgbClr val="C44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9831" autoAdjust="0"/>
  </p:normalViewPr>
  <p:slideViewPr>
    <p:cSldViewPr snapToGrid="0" showGuides="1">
      <p:cViewPr varScale="1">
        <p:scale>
          <a:sx n="70" d="100"/>
          <a:sy n="70" d="100"/>
        </p:scale>
        <p:origin x="468" y="54"/>
      </p:cViewPr>
      <p:guideLst>
        <p:guide orient="horz" pos="832"/>
        <p:guide pos="3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33232" cy="46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516" y="1"/>
            <a:ext cx="2933232" cy="46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57147"/>
            <a:ext cx="2933232" cy="46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516" y="9457147"/>
            <a:ext cx="2933232" cy="46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4E23145E-24B8-4F5A-A07C-F51C461B94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778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49313" cy="49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696" y="0"/>
            <a:ext cx="2949313" cy="49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363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1" y="4723771"/>
            <a:ext cx="5445134" cy="447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45936"/>
            <a:ext cx="2949313" cy="49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696" y="9445936"/>
            <a:ext cx="2949313" cy="49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56" tIns="46178" rIns="92356" bIns="46178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5F7D9E9E-D401-4555-B1D0-46C001A1DF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309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373"/>
            <a:fld id="{AC124DCF-24CD-4B70-8149-53CDF9661900}" type="slidenum">
              <a:rPr lang="de-DE" smtClean="0"/>
              <a:pPr defTabSz="923373"/>
              <a:t>2</a:t>
            </a:fld>
            <a:endParaRPr 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46125"/>
            <a:ext cx="4970462" cy="372903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780" y="4724489"/>
            <a:ext cx="5442055" cy="4473071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6942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 smtClean="0"/>
              <a:t>Vorstellung und technische Kurzbeschreibung Gebäude, Aufbau und Anbindung an RTZ alt</a:t>
            </a:r>
          </a:p>
          <a:p>
            <a:pPr marL="228600" indent="-228600">
              <a:buAutoNum type="arabicPeriod"/>
            </a:pPr>
            <a:r>
              <a:rPr lang="de-DE" dirty="0" smtClean="0"/>
              <a:t>Welche Hauptkomponenten</a:t>
            </a:r>
            <a:r>
              <a:rPr lang="de-DE" baseline="0" dirty="0" smtClean="0"/>
              <a:t> und deren Lieferanten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Welche Referenzprojekte haben die Lieferanten/ Auftragnehmer schon abgearbeitet (erfolgreich) und warum haben wir diese ausgewählt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Aussage zum Thema „Prototyp Charakter des Gebäudes/ der Anlage“: alles bewährte Technik, jedoch individuelle Anpassung auf Anforderungen (Größe, Volumen, …)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Gibt es kritische Bauteile, deren Ersatzbeschaffung besonders lange dauert? Nein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F15598-E0C7-42DB-807F-AB73AAF1FB47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202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 smtClean="0"/>
              <a:t>Vorstellung und technische Kurzbeschreibung Gebäude, Aufbau und Anbindung an RTZ alt</a:t>
            </a:r>
          </a:p>
          <a:p>
            <a:pPr marL="228600" indent="-228600">
              <a:buAutoNum type="arabicPeriod"/>
            </a:pPr>
            <a:r>
              <a:rPr lang="de-DE" dirty="0" smtClean="0"/>
              <a:t>Welche Hauptkomponenten</a:t>
            </a:r>
            <a:r>
              <a:rPr lang="de-DE" baseline="0" dirty="0" smtClean="0"/>
              <a:t> und deren Lieferanten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Welche Referenzprojekte haben die Lieferanten/ Auftragnehmer schon abgearbeitet (erfolgreich) und warum haben wir diese ausgewählt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Aussage zum Thema „Prototyp Charakter des Gebäudes/ der Anlage“: alles bewährte Technik, jedoch individuelle Anpassung auf Anforderungen (Größe, Volumen, …)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Gibt es kritische Bauteile, deren Ersatzbeschaffung besonders lange dauert? Nein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F15598-E0C7-42DB-807F-AB73AAF1FB47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636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6443663"/>
            <a:ext cx="1143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31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557213" y="4152900"/>
            <a:ext cx="8153400" cy="1460500"/>
          </a:xfrm>
        </p:spPr>
        <p:txBody>
          <a:bodyPr>
            <a:spAutoFit/>
          </a:bodyPr>
          <a:lstStyle>
            <a:lvl1pPr>
              <a:defRPr sz="28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D2F0B-DC48-4047-BF3D-F66C4CB7CFFE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489268"/>
      </p:ext>
    </p:extLst>
  </p:cSld>
  <p:clrMapOvr>
    <a:masterClrMapping/>
  </p:clrMapOvr>
  <p:transition spd="med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BE0B0-87EF-4E47-9A07-D864992CFF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9DB03-48D6-4375-98A8-D3E8471F36E4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56585"/>
      </p:ext>
    </p:extLst>
  </p:cSld>
  <p:clrMapOvr>
    <a:masterClrMapping/>
  </p:clrMapOvr>
  <p:transition spd="med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7663" y="433388"/>
            <a:ext cx="2041525" cy="52752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8325" y="433388"/>
            <a:ext cx="5976938" cy="52752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3ECFD-FC99-425B-BCC5-10B3F53407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CA904-B19F-4C59-8AB9-A39E2DD9FE77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531098"/>
      </p:ext>
    </p:extLst>
  </p:cSld>
  <p:clrMapOvr>
    <a:masterClrMapping/>
  </p:clrMapOvr>
  <p:transition spd="med">
    <p:wheel spokes="2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68325" y="433388"/>
            <a:ext cx="8170863" cy="52752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964593" y="6696075"/>
            <a:ext cx="394339" cy="10772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dirty="0" smtClean="0"/>
              <a:t>May 2016</a:t>
            </a:r>
            <a:endParaRPr lang="de-DE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9136-7EC7-453C-B6C7-6ECF6A14C4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051003"/>
      </p:ext>
    </p:extLst>
  </p:cSld>
  <p:clrMapOvr>
    <a:masterClrMapping/>
  </p:clrMapOvr>
  <p:transition spd="med">
    <p:wheel spokes="2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05294-4730-46E2-B79B-6D55A8D38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0634-930F-48F6-ACB9-2E94AFAF6780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146526"/>
      </p:ext>
    </p:extLst>
  </p:cSld>
  <p:clrMapOvr>
    <a:masterClrMapping/>
  </p:clrMapOvr>
  <p:transition spd="med">
    <p:wheel spokes="2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4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576263" y="3358800"/>
            <a:ext cx="8172450" cy="1143000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88" y="6443262"/>
            <a:ext cx="1143000" cy="35276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08" y="1114911"/>
            <a:ext cx="8171705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83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11" userDrawn="1">
          <p15:clr>
            <a:srgbClr val="FBAE40"/>
          </p15:clr>
        </p15:guide>
        <p15:guide id="3" pos="363" userDrawn="1">
          <p15:clr>
            <a:srgbClr val="FBAE40"/>
          </p15:clr>
        </p15:guide>
        <p15:guide id="4" orient="horz" pos="129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8B10E-E82F-4A8F-9C00-61670D5F801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5557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AB2B-9E69-4FE1-B1BA-0ACD2BB3F41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8511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8325" y="1547813"/>
            <a:ext cx="4003675" cy="4160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1547813"/>
            <a:ext cx="4003675" cy="4160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196E3-5462-4D32-A969-73C384C1D6B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39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62A4-8A94-4715-98B0-81F6B89144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611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EAFD2-6EB3-4C5D-B522-964D79B4133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6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408238" y="6688205"/>
            <a:ext cx="584893" cy="246221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de-DE" dirty="0" smtClean="0"/>
              <a:t>Page </a:t>
            </a:r>
            <a:fld id="{E9705294-4730-46E2-B79B-6D55A8D38BA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A0634-930F-48F6-ACB9-2E94AFAF6780}" type="datetime1">
              <a:rPr lang="de-DE"/>
              <a:pPr>
                <a:defRPr/>
              </a:pPr>
              <a:t>18.10.2019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1129522" y="6643901"/>
            <a:ext cx="7393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 smtClean="0"/>
              <a:t>26. Feb. 2019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1522515100"/>
      </p:ext>
    </p:extLst>
  </p:cSld>
  <p:clrMapOvr>
    <a:masterClrMapping/>
  </p:clrMapOvr>
  <p:transition spd="med">
    <p:wheel spokes="2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632BF-E93E-48EE-951E-1F877E74F4B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3063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CFF9E-511F-4AF8-AA8A-5A2FF72A62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5846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41BED-99DE-44B8-A0E8-F53DA0CA5A5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505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664B7-D17F-4DB3-8C9E-577B827CB8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8506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7663" y="433388"/>
            <a:ext cx="2041525" cy="52752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8325" y="433388"/>
            <a:ext cx="5976938" cy="52752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2C8A-5ACC-4756-81FD-B81BB2ADDDC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4618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325" y="433388"/>
            <a:ext cx="8170863" cy="3603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568325" y="1547813"/>
            <a:ext cx="8159750" cy="41608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8B15A-4340-4599-99A8-1D9E8BE1467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989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325" y="433388"/>
            <a:ext cx="8170863" cy="3603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8325" y="1547813"/>
            <a:ext cx="4003675" cy="41608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1547813"/>
            <a:ext cx="4003675" cy="41608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CCA18-A421-4A9F-B16F-AABAAAEFB08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7270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1C24-9A0B-4E0C-B0AC-9D76323B8E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F1773-B232-4118-8C1A-57F470174257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302590"/>
      </p:ext>
    </p:extLst>
  </p:cSld>
  <p:clrMapOvr>
    <a:masterClrMapping/>
  </p:clrMapOvr>
  <p:transition spd="med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8325" y="1547813"/>
            <a:ext cx="3989388" cy="4160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0113" y="1547813"/>
            <a:ext cx="3990975" cy="4160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4B977-A795-4FCD-BC68-1C59766739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19477-0BB1-4C0E-A59D-B779595CBF9E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887610"/>
      </p:ext>
    </p:extLst>
  </p:cSld>
  <p:clrMapOvr>
    <a:masterClrMapping/>
  </p:clrMapOvr>
  <p:transition spd="med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8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98664-F4BC-48CD-B587-F0F85C39A3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CAE0C-E5F9-46C0-A438-5E7B8C595B83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2674"/>
      </p:ext>
    </p:extLst>
  </p:cSld>
  <p:clrMapOvr>
    <a:masterClrMapping/>
  </p:clrMapOvr>
  <p:transition spd="med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0EAC-9F62-405A-BEC1-0C62311545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303F2-E73D-4703-90B1-A9D5AC7989B4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576730"/>
      </p:ext>
    </p:extLst>
  </p:cSld>
  <p:clrMapOvr>
    <a:masterClrMapping/>
  </p:clrMapOvr>
  <p:transition spd="med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260850" y="6677025"/>
            <a:ext cx="620713" cy="13811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E0C41E5-B809-4E5B-9645-60C858318C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7CBC2-4A43-4395-9E38-479C923BA7FE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633330"/>
      </p:ext>
    </p:extLst>
  </p:cSld>
  <p:clrMapOvr>
    <a:masterClrMapping/>
  </p:clrMapOvr>
  <p:transition spd="med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CB01D-BFCB-42DA-8AA5-F438462338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FCB46-4106-4C6A-9673-48552632DBE0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283653"/>
      </p:ext>
    </p:extLst>
  </p:cSld>
  <p:clrMapOvr>
    <a:masterClrMapping/>
  </p:clrMapOvr>
  <p:transition spd="med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B680-22CE-4FFB-8004-1A491AF848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54512-46CF-486E-B4F9-7EE39A05671C}" type="datetime1">
              <a:rPr lang="de-DE"/>
              <a:pPr>
                <a:defRPr/>
              </a:pPr>
              <a:t>18.10.2019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850161"/>
      </p:ext>
    </p:extLst>
  </p:cSld>
  <p:clrMapOvr>
    <a:masterClrMapping/>
  </p:clrMapOvr>
  <p:transition spd="med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568325" y="433388"/>
            <a:ext cx="81708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547813"/>
            <a:ext cx="8132763" cy="416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</p:txBody>
      </p:sp>
      <p:sp>
        <p:nvSpPr>
          <p:cNvPr id="1074" name="Rectangle 5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0550" y="6696075"/>
            <a:ext cx="1085850" cy="10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44738" y="6664325"/>
            <a:ext cx="430213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900"/>
            </a:lvl1pPr>
          </a:lstStyle>
          <a:p>
            <a:pPr>
              <a:defRPr/>
            </a:pPr>
            <a:fld id="{5D0945DC-13C4-4FEB-AAFD-6900577B58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0" name="Line 52"/>
          <p:cNvSpPr>
            <a:spLocks noChangeShapeType="1"/>
          </p:cNvSpPr>
          <p:nvPr/>
        </p:nvSpPr>
        <p:spPr bwMode="auto">
          <a:xfrm>
            <a:off x="1785938" y="6662738"/>
            <a:ext cx="0" cy="1571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7" name="Rectangle 5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22388" y="6696075"/>
            <a:ext cx="554639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>
              <a:defRPr/>
            </a:pPr>
            <a:r>
              <a:rPr lang="de-DE" dirty="0" smtClean="0"/>
              <a:t>14. Feb. 2019</a:t>
            </a:r>
            <a:endParaRPr lang="de-DE" dirty="0"/>
          </a:p>
        </p:txBody>
      </p:sp>
      <p:sp>
        <p:nvSpPr>
          <p:cNvPr id="1032" name="Text Box 54"/>
          <p:cNvSpPr txBox="1">
            <a:spLocks noChangeArrowheads="1"/>
          </p:cNvSpPr>
          <p:nvPr/>
        </p:nvSpPr>
        <p:spPr bwMode="auto">
          <a:xfrm>
            <a:off x="1814144" y="6696075"/>
            <a:ext cx="530594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700" dirty="0" smtClean="0">
                <a:cs typeface="Arial" charset="0"/>
              </a:rPr>
              <a:t>© IABG 2019</a:t>
            </a:r>
            <a:endParaRPr lang="de-DE" sz="700" dirty="0" smtClean="0"/>
          </a:p>
        </p:txBody>
      </p:sp>
      <p:grpSp>
        <p:nvGrpSpPr>
          <p:cNvPr id="1033" name="Group 61"/>
          <p:cNvGrpSpPr>
            <a:grpSpLocks/>
          </p:cNvGrpSpPr>
          <p:nvPr/>
        </p:nvGrpSpPr>
        <p:grpSpPr bwMode="auto">
          <a:xfrm>
            <a:off x="577850" y="1104900"/>
            <a:ext cx="8123238" cy="5095875"/>
            <a:chOff x="364" y="696"/>
            <a:chExt cx="5117" cy="3210"/>
          </a:xfrm>
        </p:grpSpPr>
        <p:sp>
          <p:nvSpPr>
            <p:cNvPr id="1035" name="Line 56"/>
            <p:cNvSpPr>
              <a:spLocks noChangeShapeType="1"/>
            </p:cNvSpPr>
            <p:nvPr/>
          </p:nvSpPr>
          <p:spPr bwMode="auto">
            <a:xfrm>
              <a:off x="364" y="696"/>
              <a:ext cx="0" cy="321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7A5B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6" name="Line 57"/>
            <p:cNvSpPr>
              <a:spLocks noChangeShapeType="1"/>
            </p:cNvSpPr>
            <p:nvPr/>
          </p:nvSpPr>
          <p:spPr bwMode="auto">
            <a:xfrm>
              <a:off x="364" y="3906"/>
              <a:ext cx="511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7A5B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7" name="Line 58"/>
            <p:cNvSpPr>
              <a:spLocks noChangeShapeType="1"/>
            </p:cNvSpPr>
            <p:nvPr/>
          </p:nvSpPr>
          <p:spPr bwMode="auto">
            <a:xfrm>
              <a:off x="5481" y="696"/>
              <a:ext cx="0" cy="321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7A5B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8" name="Line 59"/>
            <p:cNvSpPr>
              <a:spLocks noChangeShapeType="1"/>
            </p:cNvSpPr>
            <p:nvPr/>
          </p:nvSpPr>
          <p:spPr bwMode="auto">
            <a:xfrm>
              <a:off x="364" y="963"/>
              <a:ext cx="511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7A5B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9" name="Line 60"/>
            <p:cNvSpPr>
              <a:spLocks noChangeShapeType="1"/>
            </p:cNvSpPr>
            <p:nvPr/>
          </p:nvSpPr>
          <p:spPr bwMode="auto">
            <a:xfrm>
              <a:off x="364" y="696"/>
              <a:ext cx="511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7A5B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</p:grpSp>
      <p:pic>
        <p:nvPicPr>
          <p:cNvPr id="1034" name="Grafi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6443663"/>
            <a:ext cx="1143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40" r:id="rId7"/>
    <p:sldLayoutId id="2147483735" r:id="rId8"/>
    <p:sldLayoutId id="2147483736" r:id="rId9"/>
    <p:sldLayoutId id="2147483737" r:id="rId10"/>
    <p:sldLayoutId id="2147483738" r:id="rId11"/>
    <p:sldLayoutId id="2147483742" r:id="rId12"/>
    <p:sldLayoutId id="2147483757" r:id="rId13"/>
  </p:sldLayoutIdLst>
  <p:transition spd="med">
    <p:wheel spokes="2"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3738" indent="-349250" algn="l" rtl="0" eaLnBrk="1" fontAlgn="base" hangingPunct="1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 sz="1600">
          <a:solidFill>
            <a:schemeClr val="tx1"/>
          </a:solidFill>
          <a:latin typeface="+mn-lt"/>
        </a:defRPr>
      </a:lvl2pPr>
      <a:lvl3pPr marL="1011238" indent="-315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304925" indent="-292100" algn="l" rtl="0" eaLnBrk="1" fontAlgn="base" hangingPunct="1">
        <a:spcBef>
          <a:spcPct val="2000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4pPr>
      <a:lvl5pPr marL="1611313" indent="-3048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068513" indent="-3048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525713" indent="-3048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2982913" indent="-3048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440113" indent="-3048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568325" y="433388"/>
            <a:ext cx="81708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Rectangle 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547813"/>
            <a:ext cx="8159750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665913"/>
            <a:ext cx="281781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IABG  •  Company Presentation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97628" y="6665913"/>
            <a:ext cx="34766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latin typeface="Arial" charset="0"/>
              </a:defRPr>
            </a:lvl1pPr>
          </a:lstStyle>
          <a:p>
            <a:pPr>
              <a:defRPr/>
            </a:pPr>
            <a:fld id="{BE5551A8-8C8F-4BB0-B8ED-DDFED38A525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Line 37"/>
          <p:cNvSpPr>
            <a:spLocks noChangeShapeType="1"/>
          </p:cNvSpPr>
          <p:nvPr userDrawn="1"/>
        </p:nvSpPr>
        <p:spPr bwMode="auto">
          <a:xfrm>
            <a:off x="4610100" y="6651625"/>
            <a:ext cx="0" cy="1571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1" name="Text Box 39"/>
          <p:cNvSpPr txBox="1">
            <a:spLocks noChangeArrowheads="1"/>
          </p:cNvSpPr>
          <p:nvPr userDrawn="1"/>
        </p:nvSpPr>
        <p:spPr bwMode="auto">
          <a:xfrm>
            <a:off x="2000740" y="6665913"/>
            <a:ext cx="388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de-DE" sz="900" dirty="0">
                <a:solidFill>
                  <a:srgbClr val="000000"/>
                </a:solidFill>
                <a:cs typeface="Arial" charset="0"/>
              </a:rPr>
              <a:t>© IABG</a:t>
            </a:r>
            <a:endParaRPr lang="de-DE" sz="900" dirty="0">
              <a:solidFill>
                <a:srgbClr val="000000"/>
              </a:solidFill>
            </a:endParaRPr>
          </a:p>
        </p:txBody>
      </p:sp>
      <p:sp>
        <p:nvSpPr>
          <p:cNvPr id="106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8325" y="6665913"/>
            <a:ext cx="65563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01/18/2016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88" y="6443262"/>
            <a:ext cx="1143000" cy="3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0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orient="horz" pos="300" userDrawn="1">
          <p15:clr>
            <a:srgbClr val="F26B43"/>
          </p15:clr>
        </p15:guide>
        <p15:guide id="3" pos="363" userDrawn="1">
          <p15:clr>
            <a:srgbClr val="F26B43"/>
          </p15:clr>
        </p15:guide>
        <p15:guide id="4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abg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 bwMode="auto">
          <a:xfrm>
            <a:off x="7415668" y="-187377"/>
            <a:ext cx="1738856" cy="1440000"/>
          </a:xfrm>
          <a:prstGeom prst="roundRect">
            <a:avLst>
              <a:gd name="adj" fmla="val 4092"/>
            </a:avLst>
          </a:prstGeom>
          <a:solidFill>
            <a:schemeClr val="bg1">
              <a:alpha val="8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33" y="554555"/>
            <a:ext cx="1143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81BFE2-5C2D-4ACE-86F4-BC8084EC4602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  <p:sp>
        <p:nvSpPr>
          <p:cNvPr id="2" name="Textfeld 1"/>
          <p:cNvSpPr txBox="1"/>
          <p:nvPr/>
        </p:nvSpPr>
        <p:spPr>
          <a:xfrm>
            <a:off x="-101074" y="175405"/>
            <a:ext cx="7579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Welcome </a:t>
            </a:r>
            <a:r>
              <a:rPr lang="de-DE" sz="3200" b="1" dirty="0" err="1" smtClean="0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2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German Space Test Center </a:t>
            </a:r>
            <a:r>
              <a:rPr lang="de-DE" sz="3200" b="1" dirty="0" err="1" smtClean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3200" b="1" dirty="0" smtClean="0">
                <a:solidFill>
                  <a:schemeClr val="accent1">
                    <a:lumMod val="50000"/>
                  </a:schemeClr>
                </a:solidFill>
              </a:rPr>
              <a:t> Europe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572639" y="4712232"/>
            <a:ext cx="3638815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en-US" sz="1800" b="1" kern="0" dirty="0" smtClean="0">
                <a:solidFill>
                  <a:schemeClr val="bg1"/>
                </a:solidFill>
              </a:rPr>
              <a:t>Solar Orbiter Press Conference</a:t>
            </a:r>
          </a:p>
          <a:p>
            <a:pPr eaLnBrk="1" hangingPunct="1">
              <a:buFontTx/>
              <a:buNone/>
              <a:defRPr/>
            </a:pPr>
            <a:r>
              <a:rPr lang="en-US" sz="1800" b="1" kern="0" dirty="0" smtClean="0">
                <a:solidFill>
                  <a:schemeClr val="bg1"/>
                </a:solidFill>
              </a:rPr>
              <a:t>18 October 2019</a:t>
            </a:r>
          </a:p>
          <a:p>
            <a:pPr eaLnBrk="1" hangingPunct="1">
              <a:buFontTx/>
              <a:buNone/>
              <a:defRPr/>
            </a:pPr>
            <a:endParaRPr lang="en-US" sz="1400" b="1" kern="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050" b="1" kern="0" dirty="0" smtClean="0">
                <a:solidFill>
                  <a:schemeClr val="bg1"/>
                </a:solidFill>
              </a:rPr>
              <a:t>Stefan </a:t>
            </a:r>
            <a:r>
              <a:rPr lang="en-US" sz="1050" b="1" kern="0" dirty="0">
                <a:solidFill>
                  <a:schemeClr val="bg1"/>
                </a:solidFill>
              </a:rPr>
              <a:t>Kupczyk </a:t>
            </a:r>
            <a:r>
              <a:rPr lang="en-US" sz="600" b="1" kern="0" dirty="0">
                <a:solidFill>
                  <a:schemeClr val="bg1"/>
                </a:solidFill>
              </a:rPr>
              <a:t>(Dipl.-</a:t>
            </a:r>
            <a:r>
              <a:rPr lang="en-US" sz="600" b="1" kern="0" dirty="0" err="1">
                <a:solidFill>
                  <a:schemeClr val="bg1"/>
                </a:solidFill>
              </a:rPr>
              <a:t>Ing</a:t>
            </a:r>
            <a:r>
              <a:rPr lang="en-US" sz="600" b="1" kern="0" dirty="0">
                <a:solidFill>
                  <a:schemeClr val="bg1"/>
                </a:solidFill>
              </a:rPr>
              <a:t>.)</a:t>
            </a:r>
          </a:p>
          <a:p>
            <a:pPr marL="0" indent="0" eaLnBrk="1" hangingPunct="1">
              <a:buNone/>
            </a:pPr>
            <a:r>
              <a:rPr lang="en-US" altLang="de-DE" sz="900" dirty="0">
                <a:solidFill>
                  <a:schemeClr val="bg1"/>
                </a:solidFill>
              </a:rPr>
              <a:t>Member of the Executive Board of </a:t>
            </a:r>
            <a:r>
              <a:rPr lang="en-US" altLang="de-DE" sz="900" dirty="0" smtClean="0">
                <a:solidFill>
                  <a:schemeClr val="bg1"/>
                </a:solidFill>
              </a:rPr>
              <a:t>IABG </a:t>
            </a:r>
            <a:endParaRPr lang="en-US" altLang="de-DE" sz="9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altLang="de-DE" sz="900" dirty="0">
                <a:solidFill>
                  <a:schemeClr val="bg1"/>
                </a:solidFill>
              </a:rPr>
              <a:t>Head of Space </a:t>
            </a:r>
            <a:r>
              <a:rPr lang="en-US" altLang="de-DE" sz="900" dirty="0" smtClean="0">
                <a:solidFill>
                  <a:schemeClr val="bg1"/>
                </a:solidFill>
              </a:rPr>
              <a:t>Division</a:t>
            </a:r>
            <a:endParaRPr lang="en-US" alt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581684" y="2733675"/>
            <a:ext cx="8159750" cy="3543300"/>
          </a:xfrm>
          <a:prstGeom prst="rect">
            <a:avLst/>
          </a:prstGeom>
          <a:solidFill>
            <a:srgbClr val="87A5BD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81684" y="1344613"/>
            <a:ext cx="8158162" cy="1389062"/>
          </a:xfrm>
          <a:prstGeom prst="rect">
            <a:avLst/>
          </a:prstGeom>
          <a:solidFill>
            <a:srgbClr val="87A5BD"/>
          </a:solidFill>
          <a:ln w="9525">
            <a:solidFill>
              <a:srgbClr val="87A5BD"/>
            </a:solidFill>
            <a:miter lim="800000"/>
            <a:headEnd/>
            <a:tailEnd/>
          </a:ln>
        </p:spPr>
        <p:txBody>
          <a:bodyPr lIns="0" tIns="108000" rIns="0" bIns="0"/>
          <a:lstStyle/>
          <a:p>
            <a:endParaRPr lang="en-GB" sz="2000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 IABG</a:t>
            </a:r>
          </a:p>
          <a:p>
            <a:r>
              <a:rPr lang="en-GB" sz="1400" b="1" dirty="0" smtClean="0">
                <a:solidFill>
                  <a:schemeClr val="bg1"/>
                </a:solidFill>
              </a:rPr>
              <a:t> Total operating performance: about € 199 million*</a:t>
            </a:r>
            <a:r>
              <a:rPr lang="en-GB" sz="1400" dirty="0" smtClean="0">
                <a:solidFill>
                  <a:schemeClr val="bg1"/>
                </a:solidFill>
              </a:rPr>
              <a:t> - </a:t>
            </a:r>
            <a:r>
              <a:rPr lang="en-GB" sz="1400" b="1" dirty="0" smtClean="0">
                <a:solidFill>
                  <a:schemeClr val="bg1"/>
                </a:solidFill>
              </a:rPr>
              <a:t>Staff: approx. 1000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61059" y="2811463"/>
            <a:ext cx="1266825" cy="3344862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805521" y="3006725"/>
            <a:ext cx="10001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pPr>
              <a:lnSpc>
                <a:spcPts val="1440"/>
              </a:lnSpc>
              <a:spcBef>
                <a:spcPct val="50000"/>
              </a:spcBef>
            </a:pPr>
            <a:r>
              <a:rPr lang="de-DE" b="1" dirty="0"/>
              <a:t>Automotive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15034" y="4418379"/>
            <a:ext cx="12006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GB" sz="600" dirty="0" smtClean="0"/>
          </a:p>
          <a:p>
            <a:pPr algn="l"/>
            <a:r>
              <a:rPr lang="en-GB" dirty="0" smtClean="0"/>
              <a:t>Development and</a:t>
            </a:r>
            <a:br>
              <a:rPr lang="en-GB" dirty="0" smtClean="0"/>
            </a:br>
            <a:r>
              <a:rPr lang="en-GB" dirty="0" smtClean="0"/>
              <a:t>operation of </a:t>
            </a:r>
            <a:br>
              <a:rPr lang="en-GB" dirty="0" smtClean="0"/>
            </a:br>
            <a:r>
              <a:rPr lang="en-GB" dirty="0" smtClean="0"/>
              <a:t>mechatronic test</a:t>
            </a:r>
            <a:br>
              <a:rPr lang="en-GB" dirty="0" smtClean="0"/>
            </a:br>
            <a:r>
              <a:rPr lang="en-GB" dirty="0" smtClean="0"/>
              <a:t>systems for </a:t>
            </a:r>
            <a:br>
              <a:rPr lang="en-GB" dirty="0" smtClean="0"/>
            </a:br>
            <a:r>
              <a:rPr lang="en-GB" dirty="0" smtClean="0"/>
              <a:t>OEM &amp; suppliers</a:t>
            </a:r>
            <a:endParaRPr lang="en-GB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376184" y="2811463"/>
            <a:ext cx="1266825" cy="3344862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7452384" y="2892929"/>
            <a:ext cx="1095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pPr>
              <a:lnSpc>
                <a:spcPts val="1440"/>
              </a:lnSpc>
              <a:spcBef>
                <a:spcPct val="50000"/>
              </a:spcBef>
            </a:pPr>
            <a:r>
              <a:rPr lang="en-GB" b="1" dirty="0" smtClean="0"/>
              <a:t>Defence</a:t>
            </a:r>
            <a:r>
              <a:rPr lang="de-DE" b="1" dirty="0" smtClean="0"/>
              <a:t> &amp; Security</a:t>
            </a:r>
            <a:endParaRPr lang="de-DE" b="1" dirty="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7404759" y="4416401"/>
            <a:ext cx="12615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GB" sz="600" dirty="0" smtClean="0"/>
          </a:p>
          <a:p>
            <a:pPr algn="l"/>
            <a:r>
              <a:rPr lang="en-GB" dirty="0" smtClean="0"/>
              <a:t>Operation of </a:t>
            </a:r>
            <a:br>
              <a:rPr lang="en-GB" dirty="0" smtClean="0"/>
            </a:br>
            <a:r>
              <a:rPr lang="en-GB" dirty="0" smtClean="0"/>
              <a:t>military simulation </a:t>
            </a:r>
            <a:br>
              <a:rPr lang="en-GB" dirty="0" smtClean="0"/>
            </a:br>
            <a:r>
              <a:rPr lang="en-GB" dirty="0" smtClean="0"/>
              <a:t>&amp; test systems </a:t>
            </a:r>
            <a:br>
              <a:rPr lang="en-GB" dirty="0" smtClean="0"/>
            </a:br>
            <a:r>
              <a:rPr lang="en-GB" dirty="0" smtClean="0"/>
              <a:t>for analyses </a:t>
            </a:r>
            <a:r>
              <a:rPr lang="en-GB" dirty="0"/>
              <a:t>a</a:t>
            </a:r>
            <a:r>
              <a:rPr lang="en-GB" dirty="0" smtClean="0"/>
              <a:t>nd</a:t>
            </a:r>
            <a:br>
              <a:rPr lang="en-GB" dirty="0" smtClean="0"/>
            </a:br>
            <a:r>
              <a:rPr lang="en-GB" dirty="0" smtClean="0"/>
              <a:t>conceptions</a:t>
            </a:r>
            <a:endParaRPr lang="en-GB" dirty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4682196" y="2811463"/>
            <a:ext cx="1266825" cy="3344862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038" name="Text Box 15"/>
          <p:cNvSpPr txBox="1">
            <a:spLocks noChangeArrowheads="1"/>
          </p:cNvSpPr>
          <p:nvPr/>
        </p:nvSpPr>
        <p:spPr bwMode="auto">
          <a:xfrm>
            <a:off x="4701246" y="2999767"/>
            <a:ext cx="12477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ts val="1440"/>
              </a:lnSpc>
              <a:spcBef>
                <a:spcPct val="50000"/>
              </a:spcBef>
            </a:pPr>
            <a:r>
              <a:rPr lang="en-GB" b="1" dirty="0" smtClean="0"/>
              <a:t>Aeronautics</a:t>
            </a:r>
            <a:endParaRPr lang="en-GB" b="1" dirty="0"/>
          </a:p>
        </p:txBody>
      </p:sp>
      <p:sp>
        <p:nvSpPr>
          <p:cNvPr id="1039" name="Text Box 16"/>
          <p:cNvSpPr txBox="1">
            <a:spLocks noChangeArrowheads="1"/>
          </p:cNvSpPr>
          <p:nvPr/>
        </p:nvSpPr>
        <p:spPr bwMode="auto">
          <a:xfrm>
            <a:off x="4748871" y="4414227"/>
            <a:ext cx="1256754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GB" sz="600" dirty="0" smtClean="0"/>
          </a:p>
          <a:p>
            <a:pPr algn="l">
              <a:lnSpc>
                <a:spcPct val="90000"/>
              </a:lnSpc>
            </a:pPr>
            <a:r>
              <a:rPr lang="en-GB" dirty="0" smtClean="0"/>
              <a:t>Fatigue strength </a:t>
            </a:r>
            <a:br>
              <a:rPr lang="en-GB" dirty="0" smtClean="0"/>
            </a:br>
            <a:r>
              <a:rPr lang="en-GB" dirty="0" smtClean="0"/>
              <a:t>tests for complete </a:t>
            </a:r>
            <a:br>
              <a:rPr lang="en-GB" dirty="0" smtClean="0"/>
            </a:br>
            <a:r>
              <a:rPr lang="en-GB" dirty="0" smtClean="0"/>
              <a:t>airframes and </a:t>
            </a:r>
            <a:br>
              <a:rPr lang="en-GB" dirty="0" smtClean="0"/>
            </a:br>
            <a:r>
              <a:rPr lang="en-GB" dirty="0" smtClean="0"/>
              <a:t>components</a:t>
            </a:r>
          </a:p>
          <a:p>
            <a:pPr algn="l"/>
            <a:endParaRPr lang="en-GB" dirty="0"/>
          </a:p>
        </p:txBody>
      </p:sp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3343934" y="2811463"/>
            <a:ext cx="1266825" cy="3344862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041" name="Text Box 18"/>
          <p:cNvSpPr txBox="1">
            <a:spLocks noChangeArrowheads="1"/>
          </p:cNvSpPr>
          <p:nvPr/>
        </p:nvSpPr>
        <p:spPr bwMode="auto">
          <a:xfrm>
            <a:off x="3318534" y="2899784"/>
            <a:ext cx="1328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r>
              <a:rPr lang="de-DE" b="1" dirty="0"/>
              <a:t>Mobility, </a:t>
            </a:r>
            <a:r>
              <a:rPr lang="en-GB" b="1" dirty="0"/>
              <a:t>Energy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&amp; Environment</a:t>
            </a:r>
          </a:p>
        </p:txBody>
      </p:sp>
      <p:sp>
        <p:nvSpPr>
          <p:cNvPr id="1042" name="Text Box 19"/>
          <p:cNvSpPr txBox="1">
            <a:spLocks noChangeArrowheads="1"/>
          </p:cNvSpPr>
          <p:nvPr/>
        </p:nvSpPr>
        <p:spPr bwMode="auto">
          <a:xfrm>
            <a:off x="3415371" y="4415815"/>
            <a:ext cx="10307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GB" sz="600" dirty="0" smtClean="0"/>
          </a:p>
          <a:p>
            <a:pPr algn="l"/>
            <a:r>
              <a:rPr lang="en-GB" dirty="0" smtClean="0"/>
              <a:t>Environmental </a:t>
            </a:r>
            <a:br>
              <a:rPr lang="en-GB" dirty="0" smtClean="0"/>
            </a:br>
            <a:r>
              <a:rPr lang="en-GB" dirty="0" smtClean="0"/>
              <a:t>solutions,</a:t>
            </a:r>
          </a:p>
          <a:p>
            <a:pPr algn="l"/>
            <a:r>
              <a:rPr lang="en-GB" dirty="0" smtClean="0"/>
              <a:t>protection, </a:t>
            </a:r>
          </a:p>
          <a:p>
            <a:pPr algn="l"/>
            <a:r>
              <a:rPr lang="en-GB" dirty="0" smtClean="0"/>
              <a:t>electro-mobility</a:t>
            </a:r>
          </a:p>
          <a:p>
            <a:pPr algn="l"/>
            <a:r>
              <a:rPr lang="en-GB" dirty="0" smtClean="0"/>
              <a:t>and change in </a:t>
            </a:r>
            <a:br>
              <a:rPr lang="en-GB" dirty="0" smtClean="0"/>
            </a:br>
            <a:r>
              <a:rPr lang="en-GB" dirty="0" smtClean="0"/>
              <a:t>energy policy.</a:t>
            </a:r>
            <a:endParaRPr lang="en-GB" dirty="0"/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2000909" y="2811463"/>
            <a:ext cx="1266825" cy="3344862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044" name="Text Box 21"/>
          <p:cNvSpPr txBox="1">
            <a:spLocks noChangeArrowheads="1"/>
          </p:cNvSpPr>
          <p:nvPr/>
        </p:nvSpPr>
        <p:spPr bwMode="auto">
          <a:xfrm>
            <a:off x="2142196" y="3004897"/>
            <a:ext cx="1000125" cy="17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pPr>
              <a:lnSpc>
                <a:spcPts val="1440"/>
              </a:lnSpc>
              <a:spcBef>
                <a:spcPct val="50000"/>
              </a:spcBef>
            </a:pPr>
            <a:r>
              <a:rPr lang="en-GB" b="1" dirty="0" err="1"/>
              <a:t>InfoCom</a:t>
            </a:r>
            <a:endParaRPr lang="en-GB" b="1" dirty="0"/>
          </a:p>
        </p:txBody>
      </p:sp>
      <p:sp>
        <p:nvSpPr>
          <p:cNvPr id="1045" name="Text Box 22"/>
          <p:cNvSpPr txBox="1">
            <a:spLocks noChangeArrowheads="1"/>
          </p:cNvSpPr>
          <p:nvPr/>
        </p:nvSpPr>
        <p:spPr bwMode="auto">
          <a:xfrm>
            <a:off x="2050121" y="4422165"/>
            <a:ext cx="1200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GB" sz="600" dirty="0" smtClean="0"/>
          </a:p>
          <a:p>
            <a:pPr algn="l"/>
            <a:r>
              <a:rPr lang="en-GB" dirty="0" smtClean="0"/>
              <a:t>Development and</a:t>
            </a:r>
            <a:br>
              <a:rPr lang="en-GB" dirty="0" smtClean="0"/>
            </a:br>
            <a:r>
              <a:rPr lang="en-GB" dirty="0" smtClean="0"/>
              <a:t>operation of </a:t>
            </a:r>
          </a:p>
          <a:p>
            <a:pPr algn="l"/>
            <a:r>
              <a:rPr lang="en-GB" dirty="0" smtClean="0"/>
              <a:t>secure ICT </a:t>
            </a:r>
            <a:br>
              <a:rPr lang="en-GB" dirty="0" smtClean="0"/>
            </a:br>
            <a:r>
              <a:rPr lang="en-GB" dirty="0" smtClean="0"/>
              <a:t>systems</a:t>
            </a:r>
            <a:endParaRPr lang="en-GB" dirty="0"/>
          </a:p>
        </p:txBody>
      </p:sp>
      <p:sp>
        <p:nvSpPr>
          <p:cNvPr id="1046" name="Rectangle 23"/>
          <p:cNvSpPr>
            <a:spLocks noChangeArrowheads="1"/>
          </p:cNvSpPr>
          <p:nvPr/>
        </p:nvSpPr>
        <p:spPr bwMode="auto">
          <a:xfrm>
            <a:off x="6028396" y="2811463"/>
            <a:ext cx="1266825" cy="334486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1047" name="Text Box 25"/>
          <p:cNvSpPr txBox="1">
            <a:spLocks noChangeArrowheads="1"/>
          </p:cNvSpPr>
          <p:nvPr/>
        </p:nvSpPr>
        <p:spPr bwMode="auto">
          <a:xfrm>
            <a:off x="6166509" y="3006725"/>
            <a:ext cx="10001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>
            <a:spAutoFit/>
          </a:bodyPr>
          <a:lstStyle/>
          <a:p>
            <a:pPr>
              <a:lnSpc>
                <a:spcPts val="1440"/>
              </a:lnSpc>
              <a:spcBef>
                <a:spcPct val="50000"/>
              </a:spcBef>
            </a:pPr>
            <a:r>
              <a:rPr lang="de-DE" b="1" dirty="0" smtClean="0"/>
              <a:t>Space*</a:t>
            </a:r>
            <a:endParaRPr lang="de-DE" b="1" dirty="0"/>
          </a:p>
        </p:txBody>
      </p:sp>
      <p:sp>
        <p:nvSpPr>
          <p:cNvPr id="1048" name="Text Box 26"/>
          <p:cNvSpPr txBox="1">
            <a:spLocks noChangeArrowheads="1"/>
          </p:cNvSpPr>
          <p:nvPr/>
        </p:nvSpPr>
        <p:spPr bwMode="auto">
          <a:xfrm>
            <a:off x="6080784" y="4419234"/>
            <a:ext cx="12198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GB" sz="600" dirty="0" smtClean="0"/>
          </a:p>
          <a:p>
            <a:pPr algn="l">
              <a:lnSpc>
                <a:spcPct val="90000"/>
              </a:lnSpc>
            </a:pPr>
            <a:r>
              <a:rPr lang="en-GB" dirty="0" smtClean="0"/>
              <a:t>Operation of</a:t>
            </a:r>
            <a:br>
              <a:rPr lang="en-GB" dirty="0" smtClean="0"/>
            </a:br>
            <a:r>
              <a:rPr lang="en-GB" dirty="0" smtClean="0"/>
              <a:t>Space Test </a:t>
            </a:r>
            <a:br>
              <a:rPr lang="en-GB" dirty="0" smtClean="0"/>
            </a:br>
            <a:r>
              <a:rPr lang="en-GB" dirty="0" smtClean="0"/>
              <a:t>Centres in </a:t>
            </a:r>
            <a:br>
              <a:rPr lang="en-GB" dirty="0" smtClean="0"/>
            </a:br>
            <a:r>
              <a:rPr lang="en-GB" dirty="0" err="1" smtClean="0"/>
              <a:t>Ottobrunn</a:t>
            </a:r>
            <a:r>
              <a:rPr lang="en-GB" dirty="0" smtClean="0"/>
              <a:t>/Munich</a:t>
            </a:r>
          </a:p>
          <a:p>
            <a:pPr algn="l">
              <a:lnSpc>
                <a:spcPct val="90000"/>
              </a:lnSpc>
            </a:pPr>
            <a:r>
              <a:rPr lang="en-GB" dirty="0" smtClean="0"/>
              <a:t>and </a:t>
            </a:r>
            <a:r>
              <a:rPr lang="en-GB" dirty="0" err="1" smtClean="0"/>
              <a:t>Noordwijk</a:t>
            </a:r>
            <a:endParaRPr lang="en-GB" dirty="0" smtClean="0"/>
          </a:p>
          <a:p>
            <a:pPr algn="l"/>
            <a:endParaRPr lang="en-GB" dirty="0"/>
          </a:p>
        </p:txBody>
      </p:sp>
      <p:sp>
        <p:nvSpPr>
          <p:cNvPr id="1049" name="Rectangle 27"/>
          <p:cNvSpPr>
            <a:spLocks noChangeArrowheads="1"/>
          </p:cNvSpPr>
          <p:nvPr/>
        </p:nvSpPr>
        <p:spPr bwMode="auto">
          <a:xfrm>
            <a:off x="653121" y="1420813"/>
            <a:ext cx="6073775" cy="374650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36000" tIns="0" rIns="0" bIns="0" anchor="ctr">
            <a:spAutoFit/>
          </a:bodyPr>
          <a:lstStyle/>
          <a:p>
            <a:pPr algn="l"/>
            <a:r>
              <a:rPr lang="de-DE" dirty="0" smtClean="0"/>
              <a:t>87.4 </a:t>
            </a:r>
            <a:r>
              <a:rPr lang="de-DE" dirty="0"/>
              <a:t>% </a:t>
            </a:r>
          </a:p>
          <a:p>
            <a:pPr algn="l"/>
            <a:r>
              <a:rPr lang="de-DE" dirty="0"/>
              <a:t>SCHWARZ Holding GmbH</a:t>
            </a: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6796746" y="1417638"/>
            <a:ext cx="1860550" cy="374650"/>
          </a:xfrm>
          <a:prstGeom prst="rect">
            <a:avLst/>
          </a:prstGeom>
          <a:solidFill>
            <a:srgbClr val="DDE5EC"/>
          </a:solidFill>
          <a:ln w="9525">
            <a:solidFill>
              <a:srgbClr val="DDE5EC"/>
            </a:solidFill>
            <a:miter lim="800000"/>
            <a:headEnd/>
            <a:tailEnd/>
          </a:ln>
        </p:spPr>
        <p:txBody>
          <a:bodyPr lIns="0" tIns="0" rIns="36000" bIns="0" anchor="ctr">
            <a:spAutoFit/>
          </a:bodyPr>
          <a:lstStyle/>
          <a:p>
            <a:pPr algn="r"/>
            <a:r>
              <a:rPr lang="de-DE" smtClean="0"/>
              <a:t>12.6 % </a:t>
            </a:r>
            <a:r>
              <a:rPr lang="de-DE" dirty="0"/>
              <a:t>IABG </a:t>
            </a:r>
            <a:r>
              <a:rPr lang="de-DE" dirty="0" err="1" smtClean="0"/>
              <a:t>Mitarbeiterbeteiligungs</a:t>
            </a:r>
            <a:r>
              <a:rPr lang="de-DE" dirty="0" smtClean="0"/>
              <a:t> </a:t>
            </a:r>
            <a:r>
              <a:rPr lang="de-DE" dirty="0"/>
              <a:t>AG</a:t>
            </a:r>
          </a:p>
        </p:txBody>
      </p:sp>
      <p:sp>
        <p:nvSpPr>
          <p:cNvPr id="1057" name="Foliennummernplatzhalter 3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B3AF5BE-B74B-4240-A0FF-50C52811CC93}" type="slidenum">
              <a:rPr lang="de-DE" smtClean="0"/>
              <a:pPr/>
              <a:t>2</a:t>
            </a:fld>
            <a:endParaRPr lang="de-DE" dirty="0" smtClean="0"/>
          </a:p>
        </p:txBody>
      </p:sp>
      <p:sp>
        <p:nvSpPr>
          <p:cNvPr id="1051" name="Rectangle 32"/>
          <p:cNvSpPr>
            <a:spLocks noGrp="1" noChangeArrowheads="1"/>
          </p:cNvSpPr>
          <p:nvPr>
            <p:ph type="title" idx="4294967295"/>
          </p:nvPr>
        </p:nvSpPr>
        <p:spPr>
          <a:xfrm>
            <a:off x="973138" y="433388"/>
            <a:ext cx="7073582" cy="360362"/>
          </a:xfrm>
          <a:noFill/>
        </p:spPr>
        <p:txBody>
          <a:bodyPr/>
          <a:lstStyle/>
          <a:p>
            <a:pPr algn="ctr"/>
            <a:r>
              <a:rPr lang="de-DE" dirty="0" smtClean="0"/>
              <a:t>IABG </a:t>
            </a:r>
            <a:r>
              <a:rPr lang="en-GB" dirty="0" smtClean="0"/>
              <a:t>is</a:t>
            </a:r>
            <a:r>
              <a:rPr lang="de-DE" dirty="0" smtClean="0"/>
              <a:t> </a:t>
            </a:r>
            <a:r>
              <a:rPr lang="en-GB" dirty="0" smtClean="0"/>
              <a:t>a leading European technology enterprise </a:t>
            </a:r>
            <a:br>
              <a:rPr lang="en-GB" dirty="0" smtClean="0"/>
            </a:br>
            <a:r>
              <a:rPr lang="en-GB" sz="1400" b="0" dirty="0" smtClean="0"/>
              <a:t>with the core competencies of analysis, simulation &amp; testing </a:t>
            </a:r>
            <a:br>
              <a:rPr lang="en-GB" sz="1400" b="0" dirty="0" smtClean="0"/>
            </a:br>
            <a:r>
              <a:rPr lang="en-GB" sz="1400" b="0" dirty="0" smtClean="0"/>
              <a:t>as well as </a:t>
            </a:r>
            <a:r>
              <a:rPr lang="en-GB" sz="1400" b="0" dirty="0"/>
              <a:t>safety &amp; </a:t>
            </a:r>
            <a:r>
              <a:rPr lang="en-GB" sz="1400" b="0" dirty="0" smtClean="0"/>
              <a:t>security facility operation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 cstate="print"/>
          <a:srcRect l="8621" t="25655" r="37524" b="24770"/>
          <a:stretch>
            <a:fillRect/>
          </a:stretch>
        </p:blipFill>
        <p:spPr bwMode="auto">
          <a:xfrm>
            <a:off x="659471" y="3322655"/>
            <a:ext cx="127158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 descr="sim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3802" y="3322655"/>
            <a:ext cx="127158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4"/>
          <p:cNvPicPr>
            <a:picLocks noChangeAspect="1" noChangeArrowheads="1"/>
          </p:cNvPicPr>
          <p:nvPr/>
        </p:nvPicPr>
        <p:blipFill>
          <a:blip r:embed="rId5" cstate="print"/>
          <a:srcRect r="4109"/>
          <a:stretch>
            <a:fillRect/>
          </a:stretch>
        </p:blipFill>
        <p:spPr bwMode="auto">
          <a:xfrm>
            <a:off x="1991384" y="3322638"/>
            <a:ext cx="12858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6"/>
          <p:cNvPicPr>
            <a:picLocks noChangeAspect="1" noChangeArrowheads="1"/>
          </p:cNvPicPr>
          <p:nvPr/>
        </p:nvPicPr>
        <p:blipFill rotWithShape="1">
          <a:blip r:embed="rId6" cstate="print"/>
          <a:srcRect l="2046" r="7905"/>
          <a:stretch/>
        </p:blipFill>
        <p:spPr bwMode="auto">
          <a:xfrm>
            <a:off x="4679815" y="3322639"/>
            <a:ext cx="1270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://images.zeit.de/auto/2011-07/bmw-i3-aussen/bmw-i3-aussen-540x304.jpg"/>
          <p:cNvPicPr>
            <a:picLocks noChangeAspect="1" noChangeArrowheads="1"/>
          </p:cNvPicPr>
          <p:nvPr/>
        </p:nvPicPr>
        <p:blipFill>
          <a:blip r:embed="rId7" cstate="print"/>
          <a:srcRect l="16039" r="3928"/>
          <a:stretch>
            <a:fillRect/>
          </a:stretch>
        </p:blipFill>
        <p:spPr bwMode="auto">
          <a:xfrm>
            <a:off x="3339171" y="3325813"/>
            <a:ext cx="127635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7788819" y="6249931"/>
            <a:ext cx="10775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b="1" dirty="0" smtClean="0"/>
              <a:t>* Business </a:t>
            </a:r>
            <a:r>
              <a:rPr lang="de-DE" sz="700" b="1" dirty="0" err="1" smtClean="0"/>
              <a:t>year</a:t>
            </a:r>
            <a:r>
              <a:rPr lang="de-DE" sz="700" b="1" dirty="0" smtClean="0"/>
              <a:t> 2017</a:t>
            </a:r>
            <a:endParaRPr lang="de-DE" sz="700" b="1" dirty="0"/>
          </a:p>
        </p:txBody>
      </p:sp>
      <p:sp>
        <p:nvSpPr>
          <p:cNvPr id="3" name="Rechteck 2"/>
          <p:cNvSpPr/>
          <p:nvPr/>
        </p:nvSpPr>
        <p:spPr bwMode="auto">
          <a:xfrm>
            <a:off x="1205345" y="6663977"/>
            <a:ext cx="600301" cy="169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043353" y="3320528"/>
            <a:ext cx="1230283" cy="90094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41853" y="6354073"/>
            <a:ext cx="106471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/>
              <a:t>* </a:t>
            </a:r>
            <a:r>
              <a:rPr lang="en-GB" sz="700" dirty="0" smtClean="0"/>
              <a:t>picture </a:t>
            </a:r>
            <a:r>
              <a:rPr lang="en-GB" sz="700" dirty="0"/>
              <a:t>credit to ESA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1400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2863707" y="6685492"/>
            <a:ext cx="173037" cy="138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B143C18-5863-40E6-BEE9-56E3FC8499CC}" type="slidenum">
              <a:rPr lang="en-GB" altLang="de-DE" sz="900" smtClean="0"/>
              <a:pPr/>
              <a:t>3</a:t>
            </a:fld>
            <a:endParaRPr lang="en-GB" altLang="de-DE" sz="900" dirty="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399399"/>
            <a:ext cx="8188035" cy="360362"/>
          </a:xfrm>
        </p:spPr>
        <p:txBody>
          <a:bodyPr/>
          <a:lstStyle/>
          <a:p>
            <a:pPr algn="ctr" eaLnBrk="1" hangingPunct="1"/>
            <a:r>
              <a:rPr lang="en-GB" altLang="de-DE" sz="2400" dirty="0" smtClean="0"/>
              <a:t>Space test activities at </a:t>
            </a:r>
            <a:r>
              <a:rPr lang="en-GB" altLang="de-DE" sz="2400" u="sng" dirty="0" smtClean="0"/>
              <a:t>IABG’s Space Test </a:t>
            </a:r>
            <a:r>
              <a:rPr lang="en-GB" altLang="de-DE" sz="2400" u="sng" dirty="0" err="1" smtClean="0"/>
              <a:t>Center</a:t>
            </a:r>
            <a:endParaRPr lang="en-GB" altLang="de-DE" sz="2400" u="sng" dirty="0" smtClean="0"/>
          </a:p>
        </p:txBody>
      </p:sp>
      <p:sp>
        <p:nvSpPr>
          <p:cNvPr id="16408" name="Rectangle 8"/>
          <p:cNvSpPr>
            <a:spLocks noChangeArrowheads="1"/>
          </p:cNvSpPr>
          <p:nvPr/>
        </p:nvSpPr>
        <p:spPr bwMode="auto">
          <a:xfrm>
            <a:off x="783045" y="5554044"/>
            <a:ext cx="17416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Space </a:t>
            </a:r>
            <a:r>
              <a:rPr lang="en-GB" altLang="de-DE" sz="1600" dirty="0" smtClean="0">
                <a:solidFill>
                  <a:srgbClr val="25221E"/>
                </a:solidFill>
              </a:rPr>
              <a:t>Simulation </a:t>
            </a:r>
            <a:endParaRPr lang="en-GB" altLang="de-DE" sz="1600" dirty="0">
              <a:solidFill>
                <a:srgbClr val="25221E"/>
              </a:solidFill>
            </a:endParaRPr>
          </a:p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Thermal </a:t>
            </a:r>
            <a:r>
              <a:rPr lang="en-GB" altLang="de-DE" sz="1600" dirty="0" smtClean="0">
                <a:solidFill>
                  <a:srgbClr val="25221E"/>
                </a:solidFill>
              </a:rPr>
              <a:t>Vacuum*  </a:t>
            </a:r>
            <a:endParaRPr lang="en-GB" altLang="de-DE" sz="1600" dirty="0"/>
          </a:p>
        </p:txBody>
      </p:sp>
      <p:sp>
        <p:nvSpPr>
          <p:cNvPr id="16406" name="Rectangle 9"/>
          <p:cNvSpPr>
            <a:spLocks noChangeArrowheads="1"/>
          </p:cNvSpPr>
          <p:nvPr/>
        </p:nvSpPr>
        <p:spPr bwMode="auto">
          <a:xfrm>
            <a:off x="3210681" y="5554044"/>
            <a:ext cx="1469954" cy="49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Electromagnetic</a:t>
            </a:r>
          </a:p>
          <a:p>
            <a:pPr algn="ctr"/>
            <a:r>
              <a:rPr lang="en-GB" altLang="de-DE" sz="1600" dirty="0" smtClean="0">
                <a:solidFill>
                  <a:srgbClr val="25221E"/>
                </a:solidFill>
              </a:rPr>
              <a:t>Compatibility*</a:t>
            </a:r>
            <a:endParaRPr lang="en-GB" altLang="de-DE" sz="1600" dirty="0"/>
          </a:p>
        </p:txBody>
      </p:sp>
      <p:sp>
        <p:nvSpPr>
          <p:cNvPr id="16403" name="Rectangle 10"/>
          <p:cNvSpPr>
            <a:spLocks noChangeArrowheads="1"/>
          </p:cNvSpPr>
          <p:nvPr/>
        </p:nvSpPr>
        <p:spPr bwMode="auto">
          <a:xfrm>
            <a:off x="3066213" y="1260474"/>
            <a:ext cx="831959" cy="4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Acoustic </a:t>
            </a:r>
            <a:br>
              <a:rPr lang="en-GB" altLang="de-DE" sz="1600" dirty="0">
                <a:solidFill>
                  <a:srgbClr val="25221E"/>
                </a:solidFill>
              </a:rPr>
            </a:br>
            <a:r>
              <a:rPr lang="en-GB" altLang="de-DE" sz="1600" dirty="0" smtClean="0">
                <a:solidFill>
                  <a:srgbClr val="25221E"/>
                </a:solidFill>
              </a:rPr>
              <a:t>Noise*</a:t>
            </a:r>
            <a:endParaRPr lang="en-GB" altLang="de-DE" sz="1600" dirty="0"/>
          </a:p>
        </p:txBody>
      </p:sp>
      <p:sp>
        <p:nvSpPr>
          <p:cNvPr id="16402" name="Rectangle 13"/>
          <p:cNvSpPr>
            <a:spLocks noChangeArrowheads="1"/>
          </p:cNvSpPr>
          <p:nvPr/>
        </p:nvSpPr>
        <p:spPr bwMode="auto">
          <a:xfrm>
            <a:off x="864725" y="1260474"/>
            <a:ext cx="1203343" cy="4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Vibration and</a:t>
            </a:r>
          </a:p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 </a:t>
            </a:r>
            <a:r>
              <a:rPr lang="en-GB" altLang="de-DE" sz="1600" dirty="0" smtClean="0">
                <a:solidFill>
                  <a:srgbClr val="25221E"/>
                </a:solidFill>
              </a:rPr>
              <a:t>Shock*</a:t>
            </a:r>
            <a:endParaRPr lang="en-GB" altLang="de-DE" sz="1600" dirty="0"/>
          </a:p>
        </p:txBody>
      </p:sp>
      <p:sp>
        <p:nvSpPr>
          <p:cNvPr id="16399" name="Rectangle 7"/>
          <p:cNvSpPr>
            <a:spLocks noChangeArrowheads="1"/>
          </p:cNvSpPr>
          <p:nvPr/>
        </p:nvSpPr>
        <p:spPr bwMode="auto">
          <a:xfrm>
            <a:off x="4737100" y="1260474"/>
            <a:ext cx="1609725" cy="4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>
                <a:solidFill>
                  <a:srgbClr val="25221E"/>
                </a:solidFill>
              </a:rPr>
              <a:t>Modal / Structural</a:t>
            </a:r>
          </a:p>
          <a:p>
            <a:pPr algn="ctr"/>
            <a:r>
              <a:rPr lang="en-GB" altLang="de-DE" sz="1600">
                <a:solidFill>
                  <a:srgbClr val="25221E"/>
                </a:solidFill>
              </a:rPr>
              <a:t>Survey</a:t>
            </a:r>
            <a:endParaRPr lang="en-GB" altLang="de-DE" sz="1600"/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6159517" y="5554044"/>
            <a:ext cx="1332096" cy="49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Magnetic Field</a:t>
            </a:r>
          </a:p>
          <a:p>
            <a:pPr algn="ctr"/>
            <a:r>
              <a:rPr lang="en-GB" altLang="de-DE" sz="1600" dirty="0" smtClean="0">
                <a:solidFill>
                  <a:srgbClr val="25221E"/>
                </a:solidFill>
              </a:rPr>
              <a:t>Simulation*</a:t>
            </a:r>
            <a:endParaRPr lang="en-GB" altLang="de-DE" sz="1600" dirty="0"/>
          </a:p>
        </p:txBody>
      </p:sp>
      <p:sp>
        <p:nvSpPr>
          <p:cNvPr id="16396" name="Rectangle 7"/>
          <p:cNvSpPr>
            <a:spLocks noChangeArrowheads="1"/>
          </p:cNvSpPr>
          <p:nvPr/>
        </p:nvSpPr>
        <p:spPr bwMode="auto">
          <a:xfrm>
            <a:off x="6916720" y="1260475"/>
            <a:ext cx="14378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600" dirty="0">
                <a:solidFill>
                  <a:srgbClr val="25221E"/>
                </a:solidFill>
              </a:rPr>
              <a:t>Mass Property</a:t>
            </a:r>
            <a:br>
              <a:rPr lang="en-GB" altLang="de-DE" sz="1600" dirty="0">
                <a:solidFill>
                  <a:srgbClr val="25221E"/>
                </a:solidFill>
              </a:rPr>
            </a:br>
            <a:r>
              <a:rPr lang="en-GB" altLang="de-DE" sz="1600" dirty="0" smtClean="0">
                <a:solidFill>
                  <a:srgbClr val="25221E"/>
                </a:solidFill>
              </a:rPr>
              <a:t>Measurements*</a:t>
            </a:r>
            <a:endParaRPr lang="en-GB" altLang="de-DE" sz="1600" dirty="0"/>
          </a:p>
        </p:txBody>
      </p:sp>
      <p:pic>
        <p:nvPicPr>
          <p:cNvPr id="22" name="Picture 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31" y="1836385"/>
            <a:ext cx="1497743" cy="1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00" y="3854378"/>
            <a:ext cx="1660066" cy="164204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504" y="1810460"/>
            <a:ext cx="1552356" cy="16165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244" y="1855738"/>
            <a:ext cx="1488749" cy="15178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33" y="3854378"/>
            <a:ext cx="3560142" cy="16420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73" y="3832522"/>
            <a:ext cx="1821208" cy="172152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473" y="1836385"/>
            <a:ext cx="1587531" cy="15570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26445" y="6347207"/>
            <a:ext cx="11095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/>
              <a:t>* pictures credit to ESA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045923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1" y="1794440"/>
            <a:ext cx="8000370" cy="426986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F1EA45-F307-414D-B450-3974A03AA159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04825" y="433388"/>
            <a:ext cx="8639175" cy="1201592"/>
          </a:xfrm>
        </p:spPr>
        <p:txBody>
          <a:bodyPr/>
          <a:lstStyle/>
          <a:p>
            <a:pPr lvl="2" algn="ctr"/>
            <a:r>
              <a:rPr lang="en-US" sz="2400" dirty="0" smtClean="0"/>
              <a:t>IABG Space Test Center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dirty="0" smtClean="0"/>
              <a:t>Planned to be extended </a:t>
            </a:r>
            <a:r>
              <a:rPr lang="en-US" dirty="0"/>
              <a:t>with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sz="500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Competence Center Optics (CCO)</a:t>
            </a:r>
            <a:r>
              <a:rPr lang="en-US" dirty="0" smtClean="0"/>
              <a:t> </a:t>
            </a:r>
            <a:r>
              <a:rPr lang="en-US" sz="1100" dirty="0" smtClean="0"/>
              <a:t/>
            </a:r>
            <a:br>
              <a:rPr lang="en-US" sz="1100" dirty="0" smtClean="0"/>
            </a:br>
            <a:endParaRPr lang="en-US" sz="1100" dirty="0"/>
          </a:p>
        </p:txBody>
      </p:sp>
      <p:sp>
        <p:nvSpPr>
          <p:cNvPr id="8" name="Textfeld 7"/>
          <p:cNvSpPr txBox="1"/>
          <p:nvPr/>
        </p:nvSpPr>
        <p:spPr>
          <a:xfrm>
            <a:off x="2699307" y="2266753"/>
            <a:ext cx="1739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bg1"/>
                </a:solidFill>
              </a:rPr>
              <a:t>CCO </a:t>
            </a:r>
            <a:r>
              <a:rPr lang="de-DE" sz="1100" u="sng" dirty="0" smtClean="0">
                <a:solidFill>
                  <a:schemeClr val="bg1"/>
                </a:solidFill>
              </a:rPr>
              <a:t>(</a:t>
            </a:r>
            <a:r>
              <a:rPr lang="en-US" sz="1100" dirty="0" smtClean="0">
                <a:solidFill>
                  <a:schemeClr val="bg1"/>
                </a:solidFill>
              </a:rPr>
              <a:t>Sketch)</a:t>
            </a:r>
            <a:endParaRPr lang="de-DE" sz="1100" u="sng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33842" y="3421747"/>
            <a:ext cx="546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u="sng" dirty="0" smtClean="0">
                <a:solidFill>
                  <a:schemeClr val="bg1"/>
                </a:solidFill>
              </a:rPr>
              <a:t>IABG Space Test Center</a:t>
            </a:r>
            <a:endParaRPr lang="de-DE" sz="3600" b="1" u="sng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1205345" y="6663977"/>
            <a:ext cx="600301" cy="169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79608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F1EA45-F307-414D-B450-3974A03AA159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04826" y="433388"/>
            <a:ext cx="5157480" cy="960210"/>
          </a:xfrm>
        </p:spPr>
        <p:txBody>
          <a:bodyPr/>
          <a:lstStyle/>
          <a:p>
            <a:pPr lvl="2"/>
            <a:r>
              <a:rPr lang="en-US" sz="2400" dirty="0" smtClean="0"/>
              <a:t>IABG Space Test Center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Planned Competence </a:t>
            </a:r>
            <a:r>
              <a:rPr lang="en-US" dirty="0" smtClean="0"/>
              <a:t>Center Optics (CCO) </a:t>
            </a:r>
            <a:r>
              <a:rPr lang="en-US" sz="1100" dirty="0" smtClean="0"/>
              <a:t/>
            </a:r>
            <a:br>
              <a:rPr lang="en-US" sz="1100" dirty="0" smtClean="0"/>
            </a:br>
            <a:endParaRPr lang="en-US" sz="11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3" t="39571" r="13466" b="17140"/>
          <a:stretch/>
        </p:blipFill>
        <p:spPr bwMode="auto">
          <a:xfrm>
            <a:off x="164422" y="1676224"/>
            <a:ext cx="4776788" cy="297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74" y="3320461"/>
            <a:ext cx="4141370" cy="310602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7" y="3932337"/>
            <a:ext cx="3327379" cy="249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035039" y="511767"/>
            <a:ext cx="288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Start CCO Construction Work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31 </a:t>
            </a:r>
            <a:r>
              <a:rPr lang="en-US" b="1" dirty="0" smtClean="0"/>
              <a:t>Oct. 2018</a:t>
            </a:r>
          </a:p>
          <a:p>
            <a:pPr marL="177800" indent="-177800"/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u="sng" dirty="0" smtClean="0"/>
              <a:t>Planned </a:t>
            </a:r>
            <a:r>
              <a:rPr lang="en-US" b="1" u="sng" dirty="0"/>
              <a:t>for Testing </a:t>
            </a:r>
            <a:r>
              <a:rPr lang="en-US" b="1" u="sng" dirty="0" smtClean="0"/>
              <a:t>End 2021</a:t>
            </a:r>
            <a:endParaRPr lang="en-US" b="1" u="sng" dirty="0"/>
          </a:p>
        </p:txBody>
      </p:sp>
      <p:sp>
        <p:nvSpPr>
          <p:cNvPr id="8" name="Rechteck 7"/>
          <p:cNvSpPr/>
          <p:nvPr/>
        </p:nvSpPr>
        <p:spPr bwMode="auto">
          <a:xfrm>
            <a:off x="1205345" y="6663977"/>
            <a:ext cx="600301" cy="169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32" y="1315928"/>
            <a:ext cx="3196362" cy="252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 bwMode="auto">
          <a:xfrm rot="20662794">
            <a:off x="6280315" y="2677900"/>
            <a:ext cx="1378312" cy="324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 rot="20639266">
            <a:off x="5289787" y="2135357"/>
            <a:ext cx="317530" cy="4433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20701901">
            <a:off x="5834535" y="2656106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b="1" dirty="0" smtClean="0"/>
              <a:t>Lab </a:t>
            </a:r>
            <a:r>
              <a:rPr lang="de-DE" sz="700" b="1" dirty="0" smtClean="0"/>
              <a:t>(ISO8/5)</a:t>
            </a:r>
            <a:r>
              <a:rPr lang="de-DE" sz="900" b="1" dirty="0" smtClean="0"/>
              <a:t>, TVA </a:t>
            </a:r>
            <a:r>
              <a:rPr lang="de-DE" sz="700" b="1" dirty="0" smtClean="0"/>
              <a:t>(    5m, L 7/14m)</a:t>
            </a:r>
          </a:p>
          <a:p>
            <a:pPr algn="ctr"/>
            <a:r>
              <a:rPr lang="de-DE" sz="900" b="1" dirty="0" err="1" smtClean="0"/>
              <a:t>optical</a:t>
            </a:r>
            <a:r>
              <a:rPr lang="de-DE" sz="900" b="1" dirty="0" smtClean="0"/>
              <a:t> </a:t>
            </a:r>
            <a:r>
              <a:rPr lang="de-DE" sz="900" b="1" dirty="0" err="1" smtClean="0"/>
              <a:t>Bench</a:t>
            </a:r>
            <a:r>
              <a:rPr lang="de-DE" sz="900" b="1" dirty="0" smtClean="0"/>
              <a:t>, </a:t>
            </a:r>
            <a:r>
              <a:rPr lang="de-DE" sz="900" b="1" dirty="0"/>
              <a:t>OGSE </a:t>
            </a:r>
            <a:r>
              <a:rPr lang="de-DE" sz="700" b="1" dirty="0" smtClean="0"/>
              <a:t>(</a:t>
            </a:r>
            <a:r>
              <a:rPr lang="de-DE" sz="700" b="1" dirty="0" err="1" smtClean="0"/>
              <a:t>up</a:t>
            </a:r>
            <a:r>
              <a:rPr lang="de-DE" sz="700" b="1" dirty="0" smtClean="0"/>
              <a:t> </a:t>
            </a:r>
            <a:r>
              <a:rPr lang="de-DE" sz="700" b="1" dirty="0" err="1" smtClean="0"/>
              <a:t>to</a:t>
            </a:r>
            <a:r>
              <a:rPr lang="de-DE" sz="700" b="1" dirty="0" smtClean="0"/>
              <a:t>     1.5m) </a:t>
            </a:r>
            <a:endParaRPr lang="de-DE" sz="8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12013">
            <a:off x="6972517" y="2681955"/>
            <a:ext cx="103902" cy="1037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12013">
            <a:off x="7384314" y="2714497"/>
            <a:ext cx="103902" cy="1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5860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14C179-4C9D-4D56-BCDC-C06A85EA3FE6}" type="slidenum">
              <a:rPr lang="de-DE" altLang="de-DE" sz="900" smtClean="0"/>
              <a:pPr eaLnBrk="1" hangingPunct="1"/>
              <a:t>6</a:t>
            </a:fld>
            <a:endParaRPr lang="de-DE" altLang="de-DE" sz="900" smtClean="0"/>
          </a:p>
        </p:txBody>
      </p:sp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5219309" y="4508440"/>
            <a:ext cx="351934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dirty="0" smtClean="0">
                <a:solidFill>
                  <a:schemeClr val="tx2"/>
                </a:solidFill>
              </a:rPr>
              <a:t>IABG </a:t>
            </a:r>
            <a:r>
              <a:rPr lang="de-DE" altLang="de-DE" dirty="0">
                <a:solidFill>
                  <a:schemeClr val="tx2"/>
                </a:solidFill>
              </a:rPr>
              <a:t>mbH</a:t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 smtClean="0">
                <a:solidFill>
                  <a:schemeClr val="tx2"/>
                </a:solidFill>
              </a:rPr>
              <a:t>Einsteinstraße </a:t>
            </a:r>
            <a:r>
              <a:rPr lang="de-DE" altLang="de-DE" dirty="0">
                <a:solidFill>
                  <a:schemeClr val="tx2"/>
                </a:solidFill>
              </a:rPr>
              <a:t>20</a:t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 smtClean="0">
                <a:solidFill>
                  <a:schemeClr val="tx2"/>
                </a:solidFill>
              </a:rPr>
              <a:t>D - 85521 Ottobrunn</a:t>
            </a:r>
          </a:p>
          <a:p>
            <a:pPr algn="r" eaLnBrk="1" hangingPunct="1"/>
            <a:r>
              <a:rPr lang="de-DE" altLang="de-DE" dirty="0">
                <a:solidFill>
                  <a:schemeClr val="tx2"/>
                </a:solidFill>
              </a:rPr>
              <a:t/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>
                <a:solidFill>
                  <a:schemeClr val="tx2"/>
                </a:solidFill>
              </a:rPr>
              <a:t>Phone</a:t>
            </a:r>
            <a:r>
              <a:rPr lang="de-DE" altLang="de-DE" dirty="0" smtClean="0">
                <a:solidFill>
                  <a:schemeClr val="tx2"/>
                </a:solidFill>
              </a:rPr>
              <a:t>: +</a:t>
            </a:r>
            <a:r>
              <a:rPr lang="de-DE" altLang="de-DE" dirty="0">
                <a:solidFill>
                  <a:schemeClr val="tx2"/>
                </a:solidFill>
              </a:rPr>
              <a:t>49 89 </a:t>
            </a:r>
            <a:r>
              <a:rPr lang="de-DE" altLang="de-DE" dirty="0" smtClean="0">
                <a:solidFill>
                  <a:schemeClr val="tx2"/>
                </a:solidFill>
              </a:rPr>
              <a:t>6088-0</a:t>
            </a:r>
            <a:r>
              <a:rPr lang="de-DE" altLang="de-DE" dirty="0">
                <a:solidFill>
                  <a:schemeClr val="tx2"/>
                </a:solidFill>
              </a:rPr>
              <a:t/>
            </a:r>
            <a:br>
              <a:rPr lang="de-DE" altLang="de-DE" dirty="0">
                <a:solidFill>
                  <a:schemeClr val="tx2"/>
                </a:solidFill>
              </a:rPr>
            </a:br>
            <a:r>
              <a:rPr lang="de-DE" altLang="de-DE" dirty="0">
                <a:solidFill>
                  <a:schemeClr val="tx2"/>
                </a:solidFill>
              </a:rPr>
              <a:t>Fax</a:t>
            </a:r>
            <a:r>
              <a:rPr lang="de-DE" altLang="de-DE" dirty="0" smtClean="0">
                <a:solidFill>
                  <a:schemeClr val="tx2"/>
                </a:solidFill>
              </a:rPr>
              <a:t>:</a:t>
            </a:r>
            <a:r>
              <a:rPr lang="de-DE" altLang="de-DE" dirty="0">
                <a:solidFill>
                  <a:schemeClr val="tx2"/>
                </a:solidFill>
              </a:rPr>
              <a:t> </a:t>
            </a:r>
            <a:r>
              <a:rPr lang="de-DE" altLang="de-DE" dirty="0" smtClean="0">
                <a:solidFill>
                  <a:schemeClr val="tx2"/>
                </a:solidFill>
              </a:rPr>
              <a:t>+49 </a:t>
            </a:r>
            <a:r>
              <a:rPr lang="de-DE" altLang="de-DE" dirty="0">
                <a:solidFill>
                  <a:schemeClr val="tx2"/>
                </a:solidFill>
              </a:rPr>
              <a:t>89 </a:t>
            </a:r>
            <a:r>
              <a:rPr lang="de-DE" altLang="de-DE" dirty="0" smtClean="0">
                <a:solidFill>
                  <a:schemeClr val="tx2"/>
                </a:solidFill>
              </a:rPr>
              <a:t>6088-2220</a:t>
            </a:r>
            <a:br>
              <a:rPr lang="de-DE" altLang="de-DE" dirty="0" smtClean="0">
                <a:solidFill>
                  <a:schemeClr val="tx2"/>
                </a:solidFill>
              </a:rPr>
            </a:br>
            <a:r>
              <a:rPr lang="de-DE" altLang="de-DE" dirty="0" smtClean="0"/>
              <a:t>E-Mail  </a:t>
            </a:r>
            <a:r>
              <a:rPr lang="de-DE" altLang="de-DE" u="sng" dirty="0"/>
              <a:t>info@iabg.de</a:t>
            </a:r>
            <a:endParaRPr lang="de-DE" altLang="de-DE" b="1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de-DE" altLang="de-DE" dirty="0" smtClean="0">
                <a:hlinkClick r:id="rId2"/>
              </a:rPr>
              <a:t>www.iabg.de</a:t>
            </a:r>
            <a:endParaRPr lang="de-DE" alt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8324" y="1283862"/>
            <a:ext cx="4211065" cy="243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3738" indent="-3492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2pPr>
            <a:lvl3pPr marL="1011238" indent="-3159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1304925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4pPr>
            <a:lvl5pPr marL="1611313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5pPr>
            <a:lvl6pPr marL="2068513" indent="-304800" algn="l" rtl="0" fontAlgn="base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2525713" indent="-304800" algn="l" rtl="0" fontAlgn="base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2982913" indent="-304800" algn="l" rtl="0" fontAlgn="base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3440113" indent="-304800" algn="l" rtl="0" fontAlgn="base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b="1" kern="0" dirty="0" smtClean="0"/>
              <a:t>Stefan </a:t>
            </a:r>
            <a:r>
              <a:rPr lang="en-US" sz="1600" b="1" kern="0" dirty="0" err="1" smtClean="0"/>
              <a:t>Kupczyk</a:t>
            </a:r>
            <a:r>
              <a:rPr lang="en-US" sz="1600" b="1" kern="0" dirty="0"/>
              <a:t> </a:t>
            </a:r>
            <a:r>
              <a:rPr lang="en-US" sz="1000" b="1" kern="0" dirty="0" smtClean="0"/>
              <a:t>(Dipl.-</a:t>
            </a:r>
            <a:r>
              <a:rPr lang="en-US" sz="1000" b="1" kern="0" dirty="0" err="1" smtClean="0"/>
              <a:t>Ing</a:t>
            </a:r>
            <a:r>
              <a:rPr lang="en-US" sz="1000" b="1" kern="0" dirty="0" smtClean="0"/>
              <a:t>.)</a:t>
            </a:r>
          </a:p>
          <a:p>
            <a:pPr marL="0" indent="0" eaLnBrk="1" hangingPunct="1">
              <a:buNone/>
            </a:pPr>
            <a:r>
              <a:rPr lang="en-US" altLang="de-DE" dirty="0" smtClean="0">
                <a:solidFill>
                  <a:schemeClr val="tx2"/>
                </a:solidFill>
              </a:rPr>
              <a:t>Member of the Executive Board of IABG, </a:t>
            </a:r>
          </a:p>
          <a:p>
            <a:pPr marL="0" indent="0" eaLnBrk="1" hangingPunct="1">
              <a:buNone/>
            </a:pPr>
            <a:r>
              <a:rPr lang="en-US" altLang="de-DE" dirty="0" smtClean="0">
                <a:solidFill>
                  <a:schemeClr val="tx2"/>
                </a:solidFill>
              </a:rPr>
              <a:t>Head of Space Division</a:t>
            </a:r>
          </a:p>
          <a:p>
            <a:pPr eaLnBrk="1" hangingPunct="1">
              <a:buFontTx/>
              <a:buNone/>
              <a:defRPr/>
            </a:pPr>
            <a:endParaRPr lang="en-US" kern="0" dirty="0" smtClean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kern="0" dirty="0" smtClean="0">
                <a:solidFill>
                  <a:schemeClr val="tx2"/>
                </a:solidFill>
              </a:rPr>
              <a:t>Phone	+49 89 6088-3736</a:t>
            </a:r>
          </a:p>
          <a:p>
            <a:pPr eaLnBrk="1" hangingPunct="1">
              <a:buFontTx/>
              <a:buNone/>
              <a:defRPr/>
            </a:pPr>
            <a:r>
              <a:rPr lang="en-US" kern="0" dirty="0" smtClean="0">
                <a:solidFill>
                  <a:schemeClr val="tx2"/>
                </a:solidFill>
              </a:rPr>
              <a:t>Cell phone 	+49 151 153 755 23</a:t>
            </a:r>
          </a:p>
          <a:p>
            <a:pPr eaLnBrk="1" hangingPunct="1">
              <a:buFontTx/>
              <a:buNone/>
              <a:defRPr/>
            </a:pPr>
            <a:r>
              <a:rPr lang="en-US" kern="0" dirty="0" smtClean="0"/>
              <a:t>E-Mail kupczyk@iabg.de</a:t>
            </a:r>
            <a:endParaRPr lang="en-US" b="1" kern="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400" kern="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800" b="1" kern="0" dirty="0" smtClean="0"/>
          </a:p>
        </p:txBody>
      </p:sp>
      <p:pic>
        <p:nvPicPr>
          <p:cNvPr id="46082" name="Picture 2" descr="H:\111117 Porträbild Kupcz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99" y="938498"/>
            <a:ext cx="2076450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1205345" y="6663977"/>
            <a:ext cx="600301" cy="1697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TZ_Presentation_E_Nov-2014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CCD9"/>
      </a:accent1>
      <a:accent2>
        <a:srgbClr val="87A5BD"/>
      </a:accent2>
      <a:accent3>
        <a:srgbClr val="FFFFFF"/>
      </a:accent3>
      <a:accent4>
        <a:srgbClr val="000000"/>
      </a:accent4>
      <a:accent5>
        <a:srgbClr val="DAE2E9"/>
      </a:accent5>
      <a:accent6>
        <a:srgbClr val="7A95AB"/>
      </a:accent6>
      <a:hlink>
        <a:srgbClr val="4A6B86"/>
      </a:hlink>
      <a:folHlink>
        <a:srgbClr val="872D5A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7A5BD"/>
        </a:solidFill>
        <a:ln w="9525" cap="flat" cmpd="sng" algn="ctr">
          <a:solidFill>
            <a:srgbClr val="87A5BD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7A5BD"/>
        </a:solidFill>
        <a:ln w="9525" cap="flat" cmpd="sng" algn="ctr">
          <a:solidFill>
            <a:srgbClr val="87A5BD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E7EBF5"/>
        </a:accent1>
        <a:accent2>
          <a:srgbClr val="8B9DCE"/>
        </a:accent2>
        <a:accent3>
          <a:srgbClr val="FFFFFF"/>
        </a:accent3>
        <a:accent4>
          <a:srgbClr val="000000"/>
        </a:accent4>
        <a:accent5>
          <a:srgbClr val="F1F3F9"/>
        </a:accent5>
        <a:accent6>
          <a:srgbClr val="7D8EBA"/>
        </a:accent6>
        <a:hlink>
          <a:srgbClr val="0A59A6"/>
        </a:hlink>
        <a:folHlink>
          <a:srgbClr val="ACB9D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CCD9"/>
        </a:accent1>
        <a:accent2>
          <a:srgbClr val="87A5BD"/>
        </a:accent2>
        <a:accent3>
          <a:srgbClr val="FFFFFF"/>
        </a:accent3>
        <a:accent4>
          <a:srgbClr val="000000"/>
        </a:accent4>
        <a:accent5>
          <a:srgbClr val="DAE2E9"/>
        </a:accent5>
        <a:accent6>
          <a:srgbClr val="7A95AB"/>
        </a:accent6>
        <a:hlink>
          <a:srgbClr val="4A6B86"/>
        </a:hlink>
        <a:folHlink>
          <a:srgbClr val="872D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E7EBF5"/>
      </a:accent1>
      <a:accent2>
        <a:srgbClr val="8B9DCE"/>
      </a:accent2>
      <a:accent3>
        <a:srgbClr val="FFFFFF"/>
      </a:accent3>
      <a:accent4>
        <a:srgbClr val="000000"/>
      </a:accent4>
      <a:accent5>
        <a:srgbClr val="F1F3F9"/>
      </a:accent5>
      <a:accent6>
        <a:srgbClr val="7D8EBA"/>
      </a:accent6>
      <a:hlink>
        <a:srgbClr val="0A59A6"/>
      </a:hlink>
      <a:folHlink>
        <a:srgbClr val="ACB9DC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CCD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CCD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E7EBF5"/>
        </a:accent1>
        <a:accent2>
          <a:srgbClr val="8B9DCE"/>
        </a:accent2>
        <a:accent3>
          <a:srgbClr val="FFFFFF"/>
        </a:accent3>
        <a:accent4>
          <a:srgbClr val="000000"/>
        </a:accent4>
        <a:accent5>
          <a:srgbClr val="F1F3F9"/>
        </a:accent5>
        <a:accent6>
          <a:srgbClr val="7D8EBA"/>
        </a:accent6>
        <a:hlink>
          <a:srgbClr val="0A59A6"/>
        </a:hlink>
        <a:folHlink>
          <a:srgbClr val="ACB9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b8dffebee24aeda5f58e6531748e39 xmlns="e0bcc477-f18c-45a7-9c8d-14113ee52d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Preislistenvorlage</TermName>
          <TermId xmlns="http://schemas.microsoft.com/office/infopath/2007/PartnerControls">022267ca-617b-493a-80ad-b148163c8cbd</TermId>
        </TermInfo>
      </Terms>
    </h9b8dffebee24aeda5f58e6531748e39>
    <kabbb4a9827a4ea586dff18605f66f54 xmlns="b2fad878-c83b-4d32-8b06-1ff86501072c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Standortübergreifend</TermName>
          <TermId xmlns="http://schemas.microsoft.com/office/infopath/2007/PartnerControls">6f241af3-d047-4048-a23a-ba37c74e8ca1</TermId>
        </TermInfo>
      </Terms>
    </kabbb4a9827a4ea586dff18605f66f54>
    <g0d7791892e44c5c9cecee373887b834 xmlns="e0bcc477-f18c-45a7-9c8d-14113ee52d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Englisch</TermName>
          <TermId xmlns="http://schemas.microsoft.com/office/infopath/2007/PartnerControls">cbd66e58-1cf8-4dd8-a378-c0572ddf5791</TermId>
        </TermInfo>
      </Terms>
    </g0d7791892e44c5c9cecee373887b834>
    <TaxCatchAll xmlns="b2fad878-c83b-4d32-8b06-1ff86501072c">
      <Value>118</Value>
      <Value>124</Value>
      <Value>123</Value>
    </TaxCatchAll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84B079739AC24396431C28153243F9" ma:contentTypeVersion="41" ma:contentTypeDescription="Ein neues Dokument erstellen." ma:contentTypeScope="" ma:versionID="ac9f781f102efb70080f676319127680">
  <xsd:schema xmlns:xsd="http://www.w3.org/2001/XMLSchema" xmlns:xs="http://www.w3.org/2001/XMLSchema" xmlns:p="http://schemas.microsoft.com/office/2006/metadata/properties" xmlns:ns2="3fc122cb-4660-4662-a4dd-594b68984fbc" xmlns:ns3="e0bcc477-f18c-45a7-9c8d-14113ee52df5" xmlns:ns4="b2fad878-c83b-4d32-8b06-1ff86501072c" targetNamespace="http://schemas.microsoft.com/office/2006/metadata/properties" ma:root="true" ma:fieldsID="7b1c3b23344be664371d1607f57ea7b0" ns2:_="" ns3:_="" ns4:_="">
    <xsd:import namespace="3fc122cb-4660-4662-a4dd-594b68984fbc"/>
    <xsd:import namespace="e0bcc477-f18c-45a7-9c8d-14113ee52df5"/>
    <xsd:import namespace="b2fad878-c83b-4d32-8b06-1ff86501072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h9b8dffebee24aeda5f58e6531748e39" minOccurs="0"/>
                <xsd:element ref="ns4:TaxCatchAll" minOccurs="0"/>
                <xsd:element ref="ns3:g0d7791892e44c5c9cecee373887b834" minOccurs="0"/>
                <xsd:element ref="ns4:kabbb4a9827a4ea586dff18605f66f5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122cb-4660-4662-a4dd-594b68984fb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cc477-f18c-45a7-9c8d-14113ee52df5" elementFormDefault="qualified">
    <xsd:import namespace="http://schemas.microsoft.com/office/2006/documentManagement/types"/>
    <xsd:import namespace="http://schemas.microsoft.com/office/infopath/2007/PartnerControls"/>
    <xsd:element name="h9b8dffebee24aeda5f58e6531748e39" ma:index="12" nillable="true" ma:taxonomy="true" ma:internalName="h9b8dffebee24aeda5f58e6531748e39" ma:taxonomyFieldName="Vorlagentyp" ma:displayName="Vorlagentyp" ma:readOnly="false" ma:default="123;#Preislistenvorlage|022267ca-617b-493a-80ad-b148163c8cbd" ma:fieldId="{19b8dffe-bee2-4aed-a5f5-8e6531748e39}" ma:sspId="addc2a10-4597-4af1-a53d-7ade3391b1ac" ma:termSetId="0c680edb-83a6-4e4a-8ad9-6a14d962e4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0d7791892e44c5c9cecee373887b834" ma:index="15" nillable="true" ma:taxonomy="true" ma:internalName="g0d7791892e44c5c9cecee373887b834" ma:taxonomyFieldName="Sprache" ma:displayName="Sprache" ma:readOnly="false" ma:default="" ma:fieldId="{00d77918-92e4-4c5c-9cec-ee373887b834}" ma:sspId="addc2a10-4597-4af1-a53d-7ade3391b1ac" ma:termSetId="4841e938-a045-4246-bca5-ab49fd412c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ad878-c83b-4d32-8b06-1ff8650107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iespalte &quot;Alle abfangen&quot;" ma:hidden="true" ma:list="{fdc59fba-54be-4451-b6d8-b0b231eb41eb}" ma:internalName="TaxCatchAll" ma:showField="CatchAllData" ma:web="3fc122cb-4660-4662-a4dd-594b68984f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abbb4a9827a4ea586dff18605f66f54" ma:index="17" nillable="true" ma:taxonomy="true" ma:internalName="kabbb4a9827a4ea586dff18605f66f54" ma:taxonomyFieldName="Standort_x0028_e_x0029_" ma:displayName="Standort(e)" ma:readOnly="false" ma:default="" ma:fieldId="{4abbb4a9-827a-4ea5-86df-f18605f66f54}" ma:sspId="addc2a10-4597-4af1-a53d-7ade3391b1ac" ma:termSetId="7495ad81-8913-402d-b561-f19541604df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95BF8C-E566-4B87-B423-A09078D9CF0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5046C41-1BB1-47BF-8B49-3A3EFDAF9A12}">
  <ds:schemaRefs>
    <ds:schemaRef ds:uri="http://purl.org/dc/terms/"/>
    <ds:schemaRef ds:uri="http://schemas.microsoft.com/office/2006/documentManagement/types"/>
    <ds:schemaRef ds:uri="http://purl.org/dc/dcmitype/"/>
    <ds:schemaRef ds:uri="b2fad878-c83b-4d32-8b06-1ff86501072c"/>
    <ds:schemaRef ds:uri="http://purl.org/dc/elements/1.1/"/>
    <ds:schemaRef ds:uri="http://schemas.microsoft.com/office/2006/metadata/properties"/>
    <ds:schemaRef ds:uri="3fc122cb-4660-4662-a4dd-594b68984fbc"/>
    <ds:schemaRef ds:uri="e0bcc477-f18c-45a7-9c8d-14113ee52df5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232A7C2-BE98-4841-9F64-51A80B2D6A4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30F69BAE-B6DB-4989-A7F9-3E1F381BC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c122cb-4660-4662-a4dd-594b68984fbc"/>
    <ds:schemaRef ds:uri="e0bcc477-f18c-45a7-9c8d-14113ee52df5"/>
    <ds:schemaRef ds:uri="b2fad878-c83b-4d32-8b06-1ff8650107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556163AB-9E7D-4674-9816-77B1689C23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RTZ_Presentation_E_Nov-2014</Template>
  <TotalTime>0</TotalTime>
  <Words>357</Words>
  <Application>Microsoft Office PowerPoint</Application>
  <PresentationFormat>Bildschirmpräsentation (4:3)</PresentationFormat>
  <Paragraphs>92</Paragraphs>
  <Slides>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Wingdings</vt:lpstr>
      <vt:lpstr>RTZ_Presentation_E_Nov-2014</vt:lpstr>
      <vt:lpstr>Standarddesign</vt:lpstr>
      <vt:lpstr>PowerPoint-Präsentation</vt:lpstr>
      <vt:lpstr>IABG is a leading European technology enterprise  with the core competencies of analysis, simulation &amp; testing  as well as safety &amp; security facility operation</vt:lpstr>
      <vt:lpstr>Space test activities at IABG’s Space Test Center</vt:lpstr>
      <vt:lpstr>IABG Space Test Center  Planned to be extended with the   Competence Center Optics (CCO)  </vt:lpstr>
      <vt:lpstr>IABG Space Test Center  Planned Competence Center Optics (CCO)  </vt:lpstr>
      <vt:lpstr>PowerPoint-Präsentation</vt:lpstr>
    </vt:vector>
  </TitlesOfParts>
  <Company>IABG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Frisch Bianca</dc:creator>
  <cp:lastModifiedBy>E093-Vortrag</cp:lastModifiedBy>
  <cp:revision>141</cp:revision>
  <cp:lastPrinted>2019-10-17T07:20:36Z</cp:lastPrinted>
  <dcterms:created xsi:type="dcterms:W3CDTF">2014-11-10T15:46:09Z</dcterms:created>
  <dcterms:modified xsi:type="dcterms:W3CDTF">2019-10-18T07:16:51Z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9b8dffebee24aeda5f58e6531748e39">
    <vt:lpwstr>Preislistenvorlage|022267ca-617b-493a-80ad-b148163c8cbd</vt:lpwstr>
  </property>
  <property fmtid="{D5CDD505-2E9C-101B-9397-08002B2CF9AE}" pid="3" name="TaxCatchAll">
    <vt:lpwstr>118;#Englisch|cbd66e58-1cf8-4dd8-a378-c0572ddf5791;#124;#Standortübergreifend|6f241af3-d047-4048-a23a-ba37c74e8ca1;#123;#Preislistenvorlage|022267ca-617b-493a-80ad-b148163c8cbd</vt:lpwstr>
  </property>
  <property fmtid="{D5CDD505-2E9C-101B-9397-08002B2CF9AE}" pid="4" name="_dlc_DocId">
    <vt:lpwstr>4UKMTZXJDR6M-475-319</vt:lpwstr>
  </property>
  <property fmtid="{D5CDD505-2E9C-101B-9397-08002B2CF9AE}" pid="5" name="_dlc_DocIdItemGuid">
    <vt:lpwstr>f6d0811d-4a7c-4d74-8bbb-7373cfb7510b</vt:lpwstr>
  </property>
  <property fmtid="{D5CDD505-2E9C-101B-9397-08002B2CF9AE}" pid="6" name="_dlc_DocIdUrl">
    <vt:lpwstr>https://portal.iabg.de/infothek/_layouts/15/DocIdRedir.aspx?ID=4UKMTZXJDR6M-475-319, 4UKMTZXJDR6M-475-319</vt:lpwstr>
  </property>
  <property fmtid="{D5CDD505-2E9C-101B-9397-08002B2CF9AE}" pid="7" name="Vorlagentyp">
    <vt:lpwstr>123;#Preislistenvorlage|022267ca-617b-493a-80ad-b148163c8cbd</vt:lpwstr>
  </property>
  <property fmtid="{D5CDD505-2E9C-101B-9397-08002B2CF9AE}" pid="8" name="g0d7791892e44c5c9cecee373887b834">
    <vt:lpwstr>Englisch|cbd66e58-1cf8-4dd8-a378-c0572ddf5791</vt:lpwstr>
  </property>
  <property fmtid="{D5CDD505-2E9C-101B-9397-08002B2CF9AE}" pid="9" name="Standort_x0028_e_x0029_">
    <vt:lpwstr>124;#Standortübergreifend|6f241af3-d047-4048-a23a-ba37c74e8ca1</vt:lpwstr>
  </property>
  <property fmtid="{D5CDD505-2E9C-101B-9397-08002B2CF9AE}" pid="10" name="Sprache">
    <vt:lpwstr>118;#Englisch|cbd66e58-1cf8-4dd8-a378-c0572ddf5791</vt:lpwstr>
  </property>
  <property fmtid="{D5CDD505-2E9C-101B-9397-08002B2CF9AE}" pid="11" name="kabbb4a9827a4ea586dff18605f66f54">
    <vt:lpwstr>Standortübergreifend|6f241af3-d047-4048-a23a-ba37c74e8ca1</vt:lpwstr>
  </property>
  <property fmtid="{D5CDD505-2E9C-101B-9397-08002B2CF9AE}" pid="12" name="Standort(e)">
    <vt:lpwstr>124</vt:lpwstr>
  </property>
</Properties>
</file>