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15"/>
  </p:notesMasterIdLst>
  <p:handoutMasterIdLst>
    <p:handoutMasterId r:id="rId16"/>
  </p:handoutMasterIdLst>
  <p:sldIdLst>
    <p:sldId id="300" r:id="rId5"/>
    <p:sldId id="301" r:id="rId6"/>
    <p:sldId id="827" r:id="rId7"/>
    <p:sldId id="823" r:id="rId8"/>
    <p:sldId id="824" r:id="rId9"/>
    <p:sldId id="830" r:id="rId10"/>
    <p:sldId id="829" r:id="rId11"/>
    <p:sldId id="828" r:id="rId12"/>
    <p:sldId id="826" r:id="rId13"/>
    <p:sldId id="825" r:id="rId14"/>
  </p:sldIdLst>
  <p:sldSz cx="9144000" cy="6858000" type="screen4x3"/>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705C"/>
    <a:srgbClr val="00549F"/>
    <a:srgbClr val="0098DB"/>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9" autoAdjust="0"/>
    <p:restoredTop sz="90694" autoAdjust="0"/>
  </p:normalViewPr>
  <p:slideViewPr>
    <p:cSldViewPr snapToGrid="0">
      <p:cViewPr varScale="1">
        <p:scale>
          <a:sx n="101" d="100"/>
          <a:sy n="101" d="100"/>
        </p:scale>
        <p:origin x="204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10/18/19</a:t>
            </a:fld>
            <a:endParaRPr lang="en-US" dirty="0"/>
          </a:p>
        </p:txBody>
      </p:sp>
      <p:sp>
        <p:nvSpPr>
          <p:cNvPr id="11268" name="Rectangle 4"/>
          <p:cNvSpPr>
            <a:spLocks noGrp="1" noRot="1" noChangeAspect="1" noChangeArrowheads="1" noTextEdit="1"/>
          </p:cNvSpPr>
          <p:nvPr>
            <p:ph type="sldImg" idx="2"/>
          </p:nvPr>
        </p:nvSpPr>
        <p:spPr bwMode="auto">
          <a:xfrm>
            <a:off x="1231900" y="693738"/>
            <a:ext cx="46212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oo.gl/maps/eUK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33620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Calibri" pitchFamily="34" charset="0"/>
                <a:ea typeface="+mn-ea"/>
                <a:cs typeface="+mn-cs"/>
              </a:rPr>
              <a:t>The ESA fleet in the solar system</a:t>
            </a:r>
          </a:p>
          <a:p>
            <a:pPr marL="171450" indent="-171450">
              <a:buFont typeface="Arial" panose="020B0604020202020204" pitchFamily="34" charset="0"/>
              <a:buChar char="•"/>
            </a:pPr>
            <a:r>
              <a:rPr lang="en-US" sz="1200" b="0" i="0" u="none" strike="noStrike" kern="1200" dirty="0">
                <a:solidFill>
                  <a:schemeClr val="tx1"/>
                </a:solidFill>
                <a:effectLst/>
                <a:latin typeface="Calibri" pitchFamily="34" charset="0"/>
                <a:ea typeface="+mn-ea"/>
                <a:cs typeface="+mn-cs"/>
              </a:rPr>
              <a:t>Lowest line: missions that ended operations</a:t>
            </a:r>
          </a:p>
          <a:p>
            <a:pPr marL="171450" indent="-171450">
              <a:buFont typeface="Arial" panose="020B0604020202020204" pitchFamily="34" charset="0"/>
              <a:buChar char="•"/>
            </a:pPr>
            <a:r>
              <a:rPr lang="en-US" sz="1200" b="0" i="0" u="none" strike="noStrike" kern="1200" dirty="0">
                <a:solidFill>
                  <a:schemeClr val="tx1"/>
                </a:solidFill>
                <a:effectLst/>
                <a:latin typeface="Calibri" pitchFamily="34" charset="0"/>
                <a:ea typeface="+mn-ea"/>
                <a:cs typeface="+mn-cs"/>
              </a:rPr>
              <a:t>Middle line: missions now in operation</a:t>
            </a:r>
          </a:p>
          <a:p>
            <a:pPr marL="171450" indent="-171450">
              <a:buFont typeface="Arial" panose="020B0604020202020204" pitchFamily="34" charset="0"/>
              <a:buChar char="•"/>
            </a:pPr>
            <a:r>
              <a:rPr lang="en-US" sz="1200" b="0" i="0" u="none" strike="noStrike" kern="1200" dirty="0">
                <a:solidFill>
                  <a:schemeClr val="tx1"/>
                </a:solidFill>
                <a:effectLst/>
                <a:latin typeface="Calibri" pitchFamily="34" charset="0"/>
                <a:ea typeface="+mn-ea"/>
                <a:cs typeface="+mn-cs"/>
              </a:rPr>
              <a:t>Top line: missions in development or future</a:t>
            </a:r>
          </a:p>
          <a:p>
            <a:endParaRPr lang="en-US" sz="1200" b="0" i="0" u="none" strike="noStrike" kern="1200" dirty="0">
              <a:solidFill>
                <a:schemeClr val="tx1"/>
              </a:solidFill>
              <a:effectLst/>
              <a:latin typeface="Calibri" pitchFamily="34" charset="0"/>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Calibri" pitchFamily="34" charset="0"/>
                <a:ea typeface="+mn-ea"/>
                <a:cs typeface="+mn-cs"/>
              </a:rPr>
              <a:t>Since the beginning of the 1990s, six unprecedented spacecraft built in Europe for the Ulysses, SOHO and Cluster missions have been investigating the Sun and its impact on our planet. With Solar Orbiter, we will take a close approach to find out ever more about our nearest star.</a:t>
            </a:r>
          </a:p>
          <a:p>
            <a:pPr marL="171450" indent="-171450">
              <a:buFont typeface="Arial" panose="020B0604020202020204" pitchFamily="34" charset="0"/>
              <a:buChar char="•"/>
            </a:pPr>
            <a:r>
              <a:rPr lang="en-US" sz="1200" b="0" i="0" u="none" strike="noStrike" kern="1200" dirty="0">
                <a:solidFill>
                  <a:schemeClr val="tx1"/>
                </a:solidFill>
                <a:effectLst/>
                <a:latin typeface="Calibri" pitchFamily="34" charset="0"/>
                <a:ea typeface="+mn-ea"/>
                <a:cs typeface="+mn-cs"/>
              </a:rPr>
              <a:t>Solar Orbiter is a mission dedicated to solar and </a:t>
            </a:r>
            <a:r>
              <a:rPr lang="en-US" sz="1200" b="0" i="0" u="none" strike="noStrike" kern="1200" dirty="0" err="1">
                <a:solidFill>
                  <a:schemeClr val="tx1"/>
                </a:solidFill>
                <a:effectLst/>
                <a:latin typeface="Calibri" pitchFamily="34" charset="0"/>
                <a:ea typeface="+mn-ea"/>
                <a:cs typeface="+mn-cs"/>
              </a:rPr>
              <a:t>heliospheric</a:t>
            </a:r>
            <a:r>
              <a:rPr lang="en-US" sz="1200" b="0" i="0" u="none" strike="noStrike" kern="1200" dirty="0">
                <a:solidFill>
                  <a:schemeClr val="tx1"/>
                </a:solidFill>
                <a:effectLst/>
                <a:latin typeface="Calibri" pitchFamily="34" charset="0"/>
                <a:ea typeface="+mn-ea"/>
                <a:cs typeface="+mn-cs"/>
              </a:rPr>
              <a:t> physics. It was selected as the first medium-class mission of ESA's Cosmic Vision 2015-2025 Programme. The programme outlines key scientific questions which need to be answered about the development of planets and the emergence of life, how the Solar System works, the origins of the Universe, and the fundamental physics at work in the Universe.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mn-ea"/>
                <a:cs typeface="+mn-cs"/>
              </a:rPr>
              <a:t>Solar Orbiter addresses central questions concerning our Sun: </a:t>
            </a:r>
            <a:r>
              <a:rPr lang="en-GB" sz="1200" b="0" kern="1200" dirty="0">
                <a:solidFill>
                  <a:schemeClr val="tx1"/>
                </a:solidFill>
                <a:effectLst/>
                <a:latin typeface="Calibri" pitchFamily="34" charset="0"/>
                <a:ea typeface="+mn-ea"/>
                <a:cs typeface="+mn-cs"/>
              </a:rPr>
              <a:t>How does our Sun create and control the heliosphere – the giant bubble of magnetised plasma around it; what drives the solar wind, and why does solar activity change with time?</a:t>
            </a:r>
            <a:endParaRPr lang="en-US" sz="1200" b="0" kern="1200" dirty="0">
              <a:solidFill>
                <a:schemeClr val="tx1"/>
              </a:solidFill>
              <a:effectLst/>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42026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How does our Sun create and control the heliosphere – the giant bubble of </a:t>
            </a:r>
            <a:r>
              <a:rPr lang="en-US" sz="1200" kern="1200" dirty="0" err="1">
                <a:solidFill>
                  <a:schemeClr val="tx1"/>
                </a:solidFill>
                <a:effectLst/>
                <a:latin typeface="Calibri" pitchFamily="34" charset="0"/>
                <a:ea typeface="+mn-ea"/>
                <a:cs typeface="+mn-cs"/>
              </a:rPr>
              <a:t>magnetised</a:t>
            </a:r>
            <a:r>
              <a:rPr lang="en-US" sz="1200" kern="1200" dirty="0">
                <a:solidFill>
                  <a:schemeClr val="tx1"/>
                </a:solidFill>
                <a:effectLst/>
                <a:latin typeface="Calibri" pitchFamily="34" charset="0"/>
                <a:ea typeface="+mn-ea"/>
                <a:cs typeface="+mn-cs"/>
              </a:rPr>
              <a:t> plasma around it; what drives the solar wind,</a:t>
            </a:r>
          </a:p>
          <a:p>
            <a:r>
              <a:rPr lang="en-US" sz="1200" kern="1200" dirty="0">
                <a:solidFill>
                  <a:schemeClr val="tx1"/>
                </a:solidFill>
                <a:effectLst/>
                <a:latin typeface="Calibri" pitchFamily="34" charset="0"/>
                <a:ea typeface="+mn-ea"/>
                <a:cs typeface="+mn-cs"/>
              </a:rPr>
              <a:t>and why does solar activity change with time?</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10751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0.28 AU is 42 million km</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27882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mass ~1,750kg</a:t>
            </a:r>
          </a:p>
          <a:p>
            <a:r>
              <a:rPr lang="en-US" dirty="0"/>
              <a:t>Science payload mass 209kg</a:t>
            </a:r>
          </a:p>
          <a:p>
            <a:r>
              <a:rPr lang="en-US" dirty="0"/>
              <a:t>Body 2.5 x 3.1 x 2.7 m</a:t>
            </a:r>
          </a:p>
          <a:p>
            <a:r>
              <a:rPr lang="en-US" dirty="0"/>
              <a:t>Wing span (total) 18 m</a:t>
            </a:r>
          </a:p>
          <a:p>
            <a:r>
              <a:rPr lang="en-US" dirty="0"/>
              <a:t>Each solar panel 2.1 x 1.2 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FFFF00"/>
                </a:solidFill>
              </a:rPr>
              <a:t>Available power (</a:t>
            </a:r>
            <a:r>
              <a:rPr lang="en-US" dirty="0" err="1">
                <a:solidFill>
                  <a:srgbClr val="FFFF00"/>
                </a:solidFill>
              </a:rPr>
              <a:t>EoL</a:t>
            </a:r>
            <a:r>
              <a:rPr lang="en-US" dirty="0">
                <a:solidFill>
                  <a:srgbClr val="FFFF00"/>
                </a:solidFill>
              </a:rPr>
              <a:t>, aphelion): 1,300W </a:t>
            </a:r>
          </a:p>
          <a:p>
            <a:r>
              <a:rPr lang="en-US" dirty="0"/>
              <a:t>Payload power 180W</a:t>
            </a:r>
          </a:p>
          <a:p>
            <a:r>
              <a:rPr lang="en-US" dirty="0"/>
              <a:t>I-boom 4.4 m</a:t>
            </a:r>
          </a:p>
          <a:p>
            <a:r>
              <a:rPr lang="en-US" dirty="0"/>
              <a:t>3 RPW antennas 6.5m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 A redundant set of nine 10N thrusters</a:t>
            </a:r>
          </a:p>
          <a:p>
            <a:r>
              <a:rPr lang="en-US" dirty="0"/>
              <a:t>X-band, 2 LGA, 1MGA, 1HGA</a:t>
            </a:r>
          </a:p>
          <a:p>
            <a:r>
              <a:rPr lang="en-US" sz="1200" kern="1200" dirty="0">
                <a:solidFill>
                  <a:schemeClr val="tx1"/>
                </a:solidFill>
                <a:effectLst/>
                <a:latin typeface="Calibri" pitchFamily="34" charset="0"/>
                <a:ea typeface="+mn-ea"/>
                <a:cs typeface="+mn-cs"/>
              </a:rPr>
              <a:t>AOCS: After separation from the launcher and in case of safe mode, </a:t>
            </a:r>
            <a:r>
              <a:rPr lang="en-US" sz="1200" b="1" kern="1200" dirty="0">
                <a:solidFill>
                  <a:schemeClr val="tx1"/>
                </a:solidFill>
                <a:effectLst/>
                <a:latin typeface="Calibri" pitchFamily="34" charset="0"/>
                <a:ea typeface="+mn-ea"/>
                <a:cs typeface="+mn-cs"/>
              </a:rPr>
              <a:t>Fine Sun Sensors and gyros </a:t>
            </a:r>
            <a:r>
              <a:rPr lang="en-US" sz="1200" kern="1200" dirty="0">
                <a:solidFill>
                  <a:schemeClr val="tx1"/>
                </a:solidFill>
                <a:effectLst/>
                <a:latin typeface="Calibri" pitchFamily="34" charset="0"/>
                <a:ea typeface="+mn-ea"/>
                <a:cs typeface="+mn-cs"/>
              </a:rPr>
              <a:t>are used to measure the attitude and support rate reduction spacecraft orientation. A </a:t>
            </a:r>
            <a:r>
              <a:rPr lang="en-US" sz="1200" b="1" kern="1200" dirty="0">
                <a:solidFill>
                  <a:schemeClr val="tx1"/>
                </a:solidFill>
                <a:effectLst/>
                <a:latin typeface="Calibri" pitchFamily="34" charset="0"/>
                <a:ea typeface="+mn-ea"/>
                <a:cs typeface="+mn-cs"/>
              </a:rPr>
              <a:t>gyro-stellar (STR &amp; Gyro)</a:t>
            </a:r>
            <a:r>
              <a:rPr lang="en-US" sz="1200" kern="1200" dirty="0">
                <a:solidFill>
                  <a:schemeClr val="tx1"/>
                </a:solidFill>
                <a:effectLst/>
                <a:latin typeface="Calibri" pitchFamily="34" charset="0"/>
                <a:ea typeface="+mn-ea"/>
                <a:cs typeface="+mn-cs"/>
              </a:rPr>
              <a:t> attitude control system takes control once attitude is converged. The </a:t>
            </a:r>
            <a:r>
              <a:rPr lang="en-US" sz="1200" b="1" kern="1200" dirty="0">
                <a:solidFill>
                  <a:schemeClr val="tx1"/>
                </a:solidFill>
                <a:effectLst/>
                <a:latin typeface="Calibri" pitchFamily="34" charset="0"/>
                <a:ea typeface="+mn-ea"/>
                <a:cs typeface="+mn-cs"/>
              </a:rPr>
              <a:t>Fine Sun Sensors </a:t>
            </a:r>
            <a:r>
              <a:rPr lang="en-US" sz="1200" kern="1200" dirty="0">
                <a:solidFill>
                  <a:schemeClr val="tx1"/>
                </a:solidFill>
                <a:effectLst/>
                <a:latin typeface="Calibri" pitchFamily="34" charset="0"/>
                <a:ea typeface="+mn-ea"/>
                <a:cs typeface="+mn-cs"/>
              </a:rPr>
              <a:t>are then used as an independent Attitude Anomaly Detector (AAD), along with </a:t>
            </a:r>
            <a:r>
              <a:rPr lang="en-US" sz="1200" b="1" kern="1200" dirty="0">
                <a:solidFill>
                  <a:schemeClr val="tx1"/>
                </a:solidFill>
                <a:effectLst/>
                <a:latin typeface="Calibri" pitchFamily="34" charset="0"/>
                <a:ea typeface="+mn-ea"/>
                <a:cs typeface="+mn-cs"/>
              </a:rPr>
              <a:t>a 2nd  IMU </a:t>
            </a:r>
            <a:r>
              <a:rPr lang="en-US" sz="1200" kern="1200" dirty="0">
                <a:solidFill>
                  <a:schemeClr val="tx1"/>
                </a:solidFill>
                <a:effectLst/>
                <a:latin typeface="Calibri" pitchFamily="34" charset="0"/>
                <a:ea typeface="+mn-ea"/>
                <a:cs typeface="+mn-cs"/>
              </a:rPr>
              <a:t>as a Rate Anomaly Detector (RAD), in support of the top-level FDIR which enforces the Sun-pointing attitude of the SC to within a transient off-pointing of 6.5° from the Sun-line during all credible attitude failures. A redundant set of </a:t>
            </a:r>
            <a:r>
              <a:rPr lang="en-US" sz="1200" b="1" kern="1200" dirty="0">
                <a:solidFill>
                  <a:schemeClr val="tx1"/>
                </a:solidFill>
                <a:effectLst/>
                <a:latin typeface="Calibri" pitchFamily="34" charset="0"/>
                <a:ea typeface="+mn-ea"/>
                <a:cs typeface="+mn-cs"/>
              </a:rPr>
              <a:t>nine 10N </a:t>
            </a:r>
            <a:r>
              <a:rPr lang="en-US" sz="1200" kern="1200" dirty="0">
                <a:solidFill>
                  <a:schemeClr val="tx1"/>
                </a:solidFill>
                <a:effectLst/>
                <a:latin typeface="Calibri" pitchFamily="34" charset="0"/>
                <a:ea typeface="+mn-ea"/>
                <a:cs typeface="+mn-cs"/>
              </a:rPr>
              <a:t>dual-seat valve thrusters is used for Safe Mode attitude control, wheel off-loading and </a:t>
            </a:r>
            <a:r>
              <a:rPr lang="en-US" sz="1200" kern="1200" dirty="0" err="1">
                <a:solidFill>
                  <a:schemeClr val="tx1"/>
                </a:solidFill>
                <a:effectLst/>
                <a:latin typeface="Calibri" pitchFamily="34" charset="0"/>
                <a:ea typeface="+mn-ea"/>
                <a:cs typeface="+mn-cs"/>
              </a:rPr>
              <a:t>dV</a:t>
            </a:r>
            <a:r>
              <a:rPr lang="en-US" sz="1200" kern="1200" dirty="0">
                <a:solidFill>
                  <a:schemeClr val="tx1"/>
                </a:solidFill>
                <a:effectLst/>
                <a:latin typeface="Calibri" pitchFamily="34" charset="0"/>
                <a:ea typeface="+mn-ea"/>
                <a:cs typeface="+mn-cs"/>
              </a:rPr>
              <a:t> </a:t>
            </a:r>
            <a:r>
              <a:rPr lang="en-US" sz="1200" kern="1200" dirty="0" err="1">
                <a:solidFill>
                  <a:schemeClr val="tx1"/>
                </a:solidFill>
                <a:effectLst/>
                <a:latin typeface="Calibri" pitchFamily="34" charset="0"/>
                <a:ea typeface="+mn-ea"/>
                <a:cs typeface="+mn-cs"/>
              </a:rPr>
              <a:t>manoeuvres</a:t>
            </a:r>
            <a:r>
              <a:rPr lang="en-US" sz="1200" kern="1200" dirty="0">
                <a:solidFill>
                  <a:schemeClr val="tx1"/>
                </a:solidFill>
                <a:effectLst/>
                <a:latin typeface="Calibri" pitchFamily="34" charset="0"/>
                <a:ea typeface="+mn-ea"/>
                <a:cs typeface="+mn-cs"/>
              </a:rPr>
              <a:t>. The thrusters are complemented by a set of </a:t>
            </a:r>
            <a:r>
              <a:rPr lang="en-US" sz="1200" b="1" kern="1200" dirty="0">
                <a:solidFill>
                  <a:schemeClr val="tx1"/>
                </a:solidFill>
                <a:effectLst/>
                <a:latin typeface="Calibri" pitchFamily="34" charset="0"/>
                <a:ea typeface="+mn-ea"/>
                <a:cs typeface="+mn-cs"/>
              </a:rPr>
              <a:t>four reaction wheels</a:t>
            </a:r>
            <a:r>
              <a:rPr lang="en-US" sz="1200" kern="1200" dirty="0">
                <a:solidFill>
                  <a:schemeClr val="tx1"/>
                </a:solidFill>
                <a:effectLst/>
                <a:latin typeface="Calibri" pitchFamily="34" charset="0"/>
                <a:ea typeface="+mn-ea"/>
                <a:cs typeface="+mn-cs"/>
              </a:rPr>
              <a:t> used during nominal modes to achieve the fine-pointing required by the RS-instruments.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98578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The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station, Deep Space Antenna 3, is ESA's newest tracking station and is located 30 km south of the city of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about 1200 km west of Buenos Aires, Argentina. DSA 3 hosts a 35 m-diameter antenna with transmission and reception in X-band and reception in Ka-band.</a:t>
            </a:r>
          </a:p>
          <a:p>
            <a:r>
              <a:rPr lang="en-US" sz="1200" b="0" i="0" kern="1200" dirty="0">
                <a:solidFill>
                  <a:schemeClr val="tx1"/>
                </a:solidFill>
                <a:effectLst/>
                <a:latin typeface="Calibri" pitchFamily="34" charset="0"/>
                <a:ea typeface="+mn-ea"/>
                <a:cs typeface="+mn-cs"/>
              </a:rPr>
              <a:t>DSA 3 was inaugurated in December 2012 and entered full service in early 2013. Today, it provides daily support to missions such as Gaia, Mars Express, Rosetta and </a:t>
            </a:r>
            <a:r>
              <a:rPr lang="en-US" sz="1200" b="0" i="0" kern="1200" dirty="0" err="1">
                <a:solidFill>
                  <a:schemeClr val="tx1"/>
                </a:solidFill>
                <a:effectLst/>
                <a:latin typeface="Calibri" pitchFamily="34" charset="0"/>
                <a:ea typeface="+mn-ea"/>
                <a:cs typeface="+mn-cs"/>
              </a:rPr>
              <a:t>ExoMars</a:t>
            </a:r>
            <a:r>
              <a:rPr lang="en-US" sz="1200" b="0" i="0" kern="1200" dirty="0">
                <a:solidFill>
                  <a:schemeClr val="tx1"/>
                </a:solidFill>
                <a:effectLst/>
                <a:latin typeface="Calibri" pitchFamily="34" charset="0"/>
                <a:ea typeface="+mn-ea"/>
                <a:cs typeface="+mn-cs"/>
              </a:rPr>
              <a:t>.</a:t>
            </a:r>
          </a:p>
          <a:p>
            <a:r>
              <a:rPr lang="en-US" sz="1200" b="1" i="0" u="none" strike="noStrike" kern="1200" dirty="0">
                <a:solidFill>
                  <a:schemeClr val="tx1"/>
                </a:solidFill>
                <a:effectLst/>
                <a:latin typeface="Calibri" pitchFamily="34" charset="0"/>
                <a:ea typeface="+mn-ea"/>
                <a:cs typeface="+mn-cs"/>
              </a:rPr>
              <a:t>Location</a:t>
            </a:r>
          </a:p>
          <a:p>
            <a:r>
              <a:rPr lang="en-US" sz="1200" b="0" i="0" kern="1200" dirty="0">
                <a:solidFill>
                  <a:schemeClr val="tx1"/>
                </a:solidFill>
                <a:effectLst/>
                <a:latin typeface="Calibri" pitchFamily="34" charset="0"/>
                <a:ea typeface="+mn-ea"/>
                <a:cs typeface="+mn-cs"/>
              </a:rPr>
              <a:t>The coordinates of the antenna are </a:t>
            </a:r>
            <a:r>
              <a:rPr lang="en-US" sz="1200" b="0" i="0" u="none" strike="noStrike" kern="1200" dirty="0">
                <a:solidFill>
                  <a:schemeClr val="tx1"/>
                </a:solidFill>
                <a:effectLst/>
                <a:latin typeface="Calibri" pitchFamily="34" charset="0"/>
                <a:ea typeface="+mn-ea"/>
                <a:cs typeface="+mn-cs"/>
                <a:hlinkClick r:id="rId3" tooltip="DSA 3 in Google maps"/>
              </a:rPr>
              <a:t>35° 46' 33.63" S (35.776°S), 69° 23' 53.51" W (69.398°W)</a:t>
            </a:r>
            <a:r>
              <a:rPr lang="en-US" sz="1200" b="0" i="0" kern="1200" dirty="0">
                <a:solidFill>
                  <a:schemeClr val="tx1"/>
                </a:solidFill>
                <a:effectLst/>
                <a:latin typeface="Calibri" pitchFamily="34" charset="0"/>
                <a:ea typeface="+mn-ea"/>
                <a:cs typeface="+mn-cs"/>
              </a:rPr>
              <a:t>, and the station is sited at 1550 m above sea level.</a:t>
            </a:r>
          </a:p>
          <a:p>
            <a:r>
              <a:rPr lang="en-US" sz="1200" b="0" i="0" kern="1200" dirty="0">
                <a:solidFill>
                  <a:schemeClr val="tx1"/>
                </a:solidFill>
                <a:effectLst/>
                <a:latin typeface="Calibri" pitchFamily="34" charset="0"/>
                <a:ea typeface="+mn-ea"/>
                <a:cs typeface="+mn-cs"/>
              </a:rPr>
              <a:t>The station is a 45-km drive from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city, in Mendoza province.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has a population of some 23 000 and is also home to the southern site of the Pierre Auger Observatory, an international physics experiment searching for ultra-high-energy cosmic rays.</a:t>
            </a:r>
          </a:p>
          <a:p>
            <a:r>
              <a:rPr lang="en-US" sz="1200" b="1" i="0" u="none" strike="noStrike" kern="1200" dirty="0">
                <a:solidFill>
                  <a:schemeClr val="tx1"/>
                </a:solidFill>
                <a:effectLst/>
                <a:latin typeface="Calibri" pitchFamily="34" charset="0"/>
                <a:ea typeface="+mn-ea"/>
                <a:cs typeface="+mn-cs"/>
              </a:rPr>
              <a:t>Facilities &amp; technology</a:t>
            </a:r>
          </a:p>
          <a:p>
            <a:r>
              <a:rPr lang="en-US" sz="1200" b="0" i="0" kern="1200" dirty="0">
                <a:solidFill>
                  <a:schemeClr val="tx1"/>
                </a:solidFill>
                <a:effectLst/>
                <a:latin typeface="Calibri" pitchFamily="34" charset="0"/>
                <a:ea typeface="+mn-ea"/>
                <a:cs typeface="+mn-cs"/>
              </a:rPr>
              <a:t>The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station incorporates state-of-the-art technology. Its technical facilities comprise Ka-band reception (31.8–32.3 GHz) and X-band transmission and reception. It is prepared to host Ka-band transmission (34.3–34.7 GHz) and K-band reception (25.5–27 GHz).</a:t>
            </a:r>
          </a:p>
          <a:p>
            <a:r>
              <a:rPr lang="en-US" sz="1200" b="0" i="0" kern="1200" dirty="0">
                <a:solidFill>
                  <a:schemeClr val="tx1"/>
                </a:solidFill>
                <a:effectLst/>
                <a:latin typeface="Calibri" pitchFamily="34" charset="0"/>
                <a:ea typeface="+mn-ea"/>
                <a:cs typeface="+mn-cs"/>
              </a:rPr>
              <a:t>Its main functions are to receive telemetry, send telecommands and perform radiometric measurements (ranging, Doppler, Delta-DOR) on scientific and deep-space craft.</a:t>
            </a:r>
          </a:p>
          <a:p>
            <a:r>
              <a:rPr lang="en-US" sz="1200" b="0" i="0" kern="1200" dirty="0">
                <a:solidFill>
                  <a:schemeClr val="tx1"/>
                </a:solidFill>
                <a:effectLst/>
                <a:latin typeface="Calibri" pitchFamily="34" charset="0"/>
                <a:ea typeface="+mn-ea"/>
                <a:cs typeface="+mn-cs"/>
              </a:rPr>
              <a:t>The dish is 35 m in diameter and the entire structure is 40 m high; its moving antenna weighs 610 </a:t>
            </a:r>
            <a:r>
              <a:rPr lang="en-US" sz="1200" b="0" i="0" kern="1200" dirty="0" err="1">
                <a:solidFill>
                  <a:schemeClr val="tx1"/>
                </a:solidFill>
                <a:effectLst/>
                <a:latin typeface="Calibri" pitchFamily="34" charset="0"/>
                <a:ea typeface="+mn-ea"/>
                <a:cs typeface="+mn-cs"/>
              </a:rPr>
              <a:t>tonnes</a:t>
            </a:r>
            <a:r>
              <a:rPr lang="en-US" sz="1200" b="0" i="0" kern="1200" dirty="0">
                <a:solidFill>
                  <a:schemeClr val="tx1"/>
                </a:solidFill>
                <a:effectLst/>
                <a:latin typeface="Calibri" pitchFamily="34" charset="0"/>
                <a:ea typeface="+mn-ea"/>
                <a:cs typeface="+mn-cs"/>
              </a:rPr>
              <a:t>. Engineers can move the antenna with a speed of up to 1 degree per second in all axes. The servo control system ensures the highest possible pointing accuracy under the site’s harsh environmental, wind and temperature conditions.</a:t>
            </a:r>
          </a:p>
          <a:p>
            <a:r>
              <a:rPr lang="en-US" sz="1200" b="0" i="0" kern="1200" dirty="0">
                <a:solidFill>
                  <a:schemeClr val="tx1"/>
                </a:solidFill>
                <a:effectLst/>
                <a:latin typeface="Calibri" pitchFamily="34" charset="0"/>
                <a:ea typeface="+mn-ea"/>
                <a:cs typeface="+mn-cs"/>
              </a:rPr>
              <a:t>The station has a frequency and timing system based on atomic clocks using masers and </a:t>
            </a:r>
            <a:r>
              <a:rPr lang="en-US" sz="1200" b="0" i="0" kern="1200" dirty="0" err="1">
                <a:solidFill>
                  <a:schemeClr val="tx1"/>
                </a:solidFill>
                <a:effectLst/>
                <a:latin typeface="Calibri" pitchFamily="34" charset="0"/>
                <a:ea typeface="+mn-ea"/>
                <a:cs typeface="+mn-cs"/>
              </a:rPr>
              <a:t>crycooled</a:t>
            </a:r>
            <a:r>
              <a:rPr lang="en-US" sz="1200" b="0" i="0" kern="1200" dirty="0">
                <a:solidFill>
                  <a:schemeClr val="tx1"/>
                </a:solidFill>
                <a:effectLst/>
                <a:latin typeface="Calibri" pitchFamily="34" charset="0"/>
                <a:ea typeface="+mn-ea"/>
                <a:cs typeface="+mn-cs"/>
              </a:rPr>
              <a:t> sapphires. Communications are via the ESA Operations Network (OPSNET). The site is equipped with a no-break power plant.</a:t>
            </a:r>
          </a:p>
          <a:p>
            <a:r>
              <a:rPr lang="en-US" sz="1200" b="0" i="0" kern="1200" dirty="0">
                <a:solidFill>
                  <a:schemeClr val="tx1"/>
                </a:solidFill>
                <a:effectLst/>
                <a:latin typeface="Calibri" pitchFamily="34" charset="0"/>
                <a:ea typeface="+mn-ea"/>
                <a:cs typeface="+mn-cs"/>
              </a:rPr>
              <a:t>The antenna’s radio-frequency (RF) system comprises a </a:t>
            </a:r>
            <a:r>
              <a:rPr lang="en-US" sz="1200" b="0" i="0" kern="1200" dirty="0" err="1">
                <a:solidFill>
                  <a:schemeClr val="tx1"/>
                </a:solidFill>
                <a:effectLst/>
                <a:latin typeface="Calibri" pitchFamily="34" charset="0"/>
                <a:ea typeface="+mn-ea"/>
                <a:cs typeface="+mn-cs"/>
              </a:rPr>
              <a:t>Cassegrain</a:t>
            </a:r>
            <a:r>
              <a:rPr lang="en-US" sz="1200" b="0" i="0" kern="1200" dirty="0">
                <a:solidFill>
                  <a:schemeClr val="tx1"/>
                </a:solidFill>
                <a:effectLst/>
                <a:latin typeface="Calibri" pitchFamily="34" charset="0"/>
                <a:ea typeface="+mn-ea"/>
                <a:cs typeface="+mn-cs"/>
              </a:rPr>
              <a:t> Beam Wave Guide operating with frequency-sensitive (dichroic) mirrors and X- and Ka-band feeds, helium-cooled X- and Ka-band low-noise amplifiers, a 400 W solid-state power amplifier, and 2 and 20 kW X-band transmitters.</a:t>
            </a:r>
          </a:p>
          <a:p>
            <a:r>
              <a:rPr lang="en-US" sz="1200" b="1" i="0" u="none" strike="noStrike" kern="1200" dirty="0">
                <a:solidFill>
                  <a:schemeClr val="tx1"/>
                </a:solidFill>
                <a:effectLst/>
                <a:latin typeface="Calibri" pitchFamily="34" charset="0"/>
                <a:ea typeface="+mn-ea"/>
                <a:cs typeface="+mn-cs"/>
              </a:rPr>
              <a:t>Operations</a:t>
            </a:r>
          </a:p>
          <a:p>
            <a:r>
              <a:rPr lang="en-US" sz="1200" b="0" i="0" kern="1200" dirty="0">
                <a:solidFill>
                  <a:schemeClr val="tx1"/>
                </a:solidFill>
                <a:effectLst/>
                <a:latin typeface="Calibri" pitchFamily="34" charset="0"/>
                <a:ea typeface="+mn-ea"/>
                <a:cs typeface="+mn-cs"/>
              </a:rPr>
              <a:t>The station provides routine spacecraft tracking support to ESA's deep-space missions such as Venus Express and Mars Express, and scientific missions such as Herschel and Planck, as well as to other agencies’ missions under resource-sharing agreements.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will also support future ESA scientific missions, including LISA Pathfinder, Gaia and </a:t>
            </a:r>
            <a:r>
              <a:rPr lang="en-US" sz="1200" b="0" i="0" kern="1200" dirty="0" err="1">
                <a:solidFill>
                  <a:schemeClr val="tx1"/>
                </a:solidFill>
                <a:effectLst/>
                <a:latin typeface="Calibri" pitchFamily="34" charset="0"/>
                <a:ea typeface="+mn-ea"/>
                <a:cs typeface="+mn-cs"/>
              </a:rPr>
              <a:t>BepiColombo</a:t>
            </a:r>
            <a:r>
              <a:rPr lang="en-US" sz="1200" b="0" i="0" kern="1200" dirty="0">
                <a:solidFill>
                  <a:schemeClr val="tx1"/>
                </a:solidFill>
                <a:effectLst/>
                <a:latin typeface="Calibri" pitchFamily="34" charset="0"/>
                <a:ea typeface="+mn-ea"/>
                <a:cs typeface="+mn-cs"/>
              </a:rPr>
              <a:t>.</a:t>
            </a:r>
          </a:p>
          <a:p>
            <a:r>
              <a:rPr lang="en-US" sz="1200" b="0" i="0" kern="1200" dirty="0">
                <a:solidFill>
                  <a:schemeClr val="tx1"/>
                </a:solidFill>
                <a:effectLst/>
                <a:latin typeface="Calibri" pitchFamily="34" charset="0"/>
                <a:ea typeface="+mn-ea"/>
                <a:cs typeface="+mn-cs"/>
              </a:rPr>
              <a:t>For routine operations, the station is remotely controlled from ESOC, Darmstadt, Germany. Local maintenance and operation is provided by a team of five engineers.</a:t>
            </a:r>
          </a:p>
          <a:p>
            <a:r>
              <a:rPr lang="en-US" sz="1200" b="1" i="0" u="none" strike="noStrike" kern="1200" dirty="0">
                <a:solidFill>
                  <a:schemeClr val="tx1"/>
                </a:solidFill>
                <a:effectLst/>
                <a:latin typeface="Calibri" pitchFamily="34" charset="0"/>
                <a:ea typeface="+mn-ea"/>
                <a:cs typeface="+mn-cs"/>
              </a:rPr>
              <a:t>Delta DOR, GPS-TDAF, radio science</a:t>
            </a:r>
          </a:p>
          <a:p>
            <a:r>
              <a:rPr lang="en-US" sz="1200" b="0" i="0" kern="1200" dirty="0">
                <a:solidFill>
                  <a:schemeClr val="tx1"/>
                </a:solidFill>
                <a:effectLst/>
                <a:latin typeface="Calibri" pitchFamily="34" charset="0"/>
                <a:ea typeface="+mn-ea"/>
                <a:cs typeface="+mn-cs"/>
              </a:rPr>
              <a:t>The station is also equipped with delta-DOR receivers (Delta Differential One-Way Ranging), a new technology enabling highly precise spacecraft location and tracking.</a:t>
            </a:r>
          </a:p>
          <a:p>
            <a:r>
              <a:rPr lang="en-US" sz="1200" b="0" i="0" kern="1200" dirty="0">
                <a:solidFill>
                  <a:schemeClr val="tx1"/>
                </a:solidFill>
                <a:effectLst/>
                <a:latin typeface="Calibri" pitchFamily="34" charset="0"/>
                <a:ea typeface="+mn-ea"/>
                <a:cs typeface="+mn-cs"/>
              </a:rPr>
              <a:t>A GPS-TDAF (GPS Tracking and Data Analysis Facility) dual-frequency receiver system with geodetic accuracy is installed, which delivers continuous measurements to the ESOC Navigation Facility.</a:t>
            </a:r>
          </a:p>
          <a:p>
            <a:r>
              <a:rPr lang="en-US" sz="1200" b="0" i="0" kern="1200" dirty="0">
                <a:solidFill>
                  <a:schemeClr val="tx1"/>
                </a:solidFill>
                <a:effectLst/>
                <a:latin typeface="Calibri" pitchFamily="34" charset="0"/>
                <a:ea typeface="+mn-ea"/>
                <a:cs typeface="+mn-cs"/>
              </a:rPr>
              <a:t>The station also hosts facilities enabling scientists to </a:t>
            </a:r>
            <a:r>
              <a:rPr lang="en-US" sz="1200" b="0" i="0" kern="1200" dirty="0" err="1">
                <a:solidFill>
                  <a:schemeClr val="tx1"/>
                </a:solidFill>
                <a:effectLst/>
                <a:latin typeface="Calibri" pitchFamily="34" charset="0"/>
                <a:ea typeface="+mn-ea"/>
                <a:cs typeface="+mn-cs"/>
              </a:rPr>
              <a:t>analyse</a:t>
            </a:r>
            <a:r>
              <a:rPr lang="en-US" sz="1200" b="0" i="0" kern="1200" dirty="0">
                <a:solidFill>
                  <a:schemeClr val="tx1"/>
                </a:solidFill>
                <a:effectLst/>
                <a:latin typeface="Calibri" pitchFamily="34" charset="0"/>
                <a:ea typeface="+mn-ea"/>
                <a:cs typeface="+mn-cs"/>
              </a:rPr>
              <a:t> received signals to perform radio science experiments.</a:t>
            </a:r>
          </a:p>
          <a:p>
            <a:r>
              <a:rPr lang="en-US" sz="1200" b="1" i="0" u="none" strike="noStrike" kern="1200" dirty="0">
                <a:solidFill>
                  <a:schemeClr val="tx1"/>
                </a:solidFill>
                <a:effectLst/>
                <a:latin typeface="Calibri" pitchFamily="34" charset="0"/>
                <a:ea typeface="+mn-ea"/>
                <a:cs typeface="+mn-cs"/>
              </a:rPr>
              <a:t>Construction</a:t>
            </a:r>
          </a:p>
          <a:p>
            <a:r>
              <a:rPr lang="en-US" sz="1200" b="0" i="0" kern="1200" dirty="0">
                <a:solidFill>
                  <a:schemeClr val="tx1"/>
                </a:solidFill>
                <a:effectLst/>
                <a:latin typeface="Calibri" pitchFamily="34" charset="0"/>
                <a:ea typeface="+mn-ea"/>
                <a:cs typeface="+mn-cs"/>
              </a:rPr>
              <a:t>Construction of the station started in late 2009 and the huge dish reflector was hoisted into place on 7 December 2011. The station received the first test signals from Mars Express, at a distance of 193 million km, on 14 June 2012. It is set for formal inauguration on 18 December 2012, and will enter routine service early in 2013.</a:t>
            </a:r>
          </a:p>
          <a:p>
            <a:r>
              <a:rPr lang="en-US" sz="1200" b="0" i="0" kern="1200" dirty="0">
                <a:solidFill>
                  <a:schemeClr val="tx1"/>
                </a:solidFill>
                <a:effectLst/>
                <a:latin typeface="Calibri" pitchFamily="34" charset="0"/>
                <a:ea typeface="+mn-ea"/>
                <a:cs typeface="+mn-cs"/>
              </a:rPr>
              <a:t>The site was chosen for ESA's third deep-space antenna for several reasons.</a:t>
            </a:r>
          </a:p>
          <a:p>
            <a:r>
              <a:rPr lang="en-US" sz="1200" b="0" i="0" kern="1200" dirty="0">
                <a:solidFill>
                  <a:schemeClr val="tx1"/>
                </a:solidFill>
                <a:effectLst/>
                <a:latin typeface="Calibri" pitchFamily="34" charset="0"/>
                <a:ea typeface="+mn-ea"/>
                <a:cs typeface="+mn-cs"/>
              </a:rPr>
              <a:t>In order to obtain global coverage, DSA 3 had to be located about 120° in longitude from the existing DSA stations in Australia and Spain, which meant a location somewhere in the Americas. ESA’s DSA stations also use delta-DOR, which works best when the stations involved are as far apart as possible.</a:t>
            </a:r>
          </a:p>
          <a:p>
            <a:r>
              <a:rPr lang="en-US" sz="1200" b="0" i="0" kern="1200" dirty="0">
                <a:solidFill>
                  <a:schemeClr val="tx1"/>
                </a:solidFill>
                <a:effectLst/>
                <a:latin typeface="Calibri" pitchFamily="34" charset="0"/>
                <a:ea typeface="+mn-ea"/>
                <a:cs typeface="+mn-cs"/>
              </a:rPr>
              <a:t>The choice between North and South America was also driven by the fact that NASA already has plenty of station capacity in North America, so it made sense to build in South America.</a:t>
            </a:r>
          </a:p>
          <a:p>
            <a:r>
              <a:rPr lang="en-US" sz="1200" b="0" i="0" kern="1200" dirty="0">
                <a:solidFill>
                  <a:schemeClr val="tx1"/>
                </a:solidFill>
                <a:effectLst/>
                <a:latin typeface="Calibri" pitchFamily="34" charset="0"/>
                <a:ea typeface="+mn-ea"/>
                <a:cs typeface="+mn-cs"/>
              </a:rPr>
              <a:t>The final location was chosen after securing a long-term lease for the site and the requisite radio frequencies from Argentina.</a:t>
            </a:r>
          </a:p>
          <a:p>
            <a:r>
              <a:rPr lang="en-US" sz="1200" b="0" i="0" kern="1200" dirty="0">
                <a:solidFill>
                  <a:schemeClr val="tx1"/>
                </a:solidFill>
                <a:effectLst/>
                <a:latin typeface="Calibri" pitchFamily="34" charset="0"/>
                <a:ea typeface="+mn-ea"/>
                <a:cs typeface="+mn-cs"/>
              </a:rPr>
              <a:t>The agreement to build and exploit the station was signed with Argentina on 16 November 2009, for a planned duration of 50 years. The agreement contains benefits, facilities and services to be provided by Argentina. In exchange, ESA will make available to Argentina 10% of the antenna time for their national scientific projects. Argentina's </a:t>
            </a:r>
            <a:r>
              <a:rPr lang="en-US" sz="1200" b="0" i="0" kern="1200" dirty="0" err="1">
                <a:solidFill>
                  <a:schemeClr val="tx1"/>
                </a:solidFill>
                <a:effectLst/>
                <a:latin typeface="Calibri" pitchFamily="34" charset="0"/>
                <a:ea typeface="+mn-ea"/>
                <a:cs typeface="+mn-cs"/>
              </a:rPr>
              <a:t>Comisión</a:t>
            </a:r>
            <a:r>
              <a:rPr lang="en-US" sz="1200" b="0" i="0" kern="1200" dirty="0">
                <a:solidFill>
                  <a:schemeClr val="tx1"/>
                </a:solidFill>
                <a:effectLst/>
                <a:latin typeface="Calibri" pitchFamily="34" charset="0"/>
                <a:ea typeface="+mn-ea"/>
                <a:cs typeface="+mn-cs"/>
              </a:rPr>
              <a:t> Nacional de </a:t>
            </a:r>
            <a:r>
              <a:rPr lang="en-US" sz="1200" b="0" i="0" kern="1200" dirty="0" err="1">
                <a:solidFill>
                  <a:schemeClr val="tx1"/>
                </a:solidFill>
                <a:effectLst/>
                <a:latin typeface="Calibri" pitchFamily="34" charset="0"/>
                <a:ea typeface="+mn-ea"/>
                <a:cs typeface="+mn-cs"/>
              </a:rPr>
              <a:t>Actividades</a:t>
            </a:r>
            <a:r>
              <a:rPr lang="en-US" sz="1200" b="0" i="0" kern="1200" dirty="0">
                <a:solidFill>
                  <a:schemeClr val="tx1"/>
                </a:solidFill>
                <a:effectLst/>
                <a:latin typeface="Calibri" pitchFamily="34" charset="0"/>
                <a:ea typeface="+mn-ea"/>
                <a:cs typeface="+mn-cs"/>
              </a:rPr>
              <a:t> </a:t>
            </a:r>
            <a:r>
              <a:rPr lang="en-US" sz="1200" b="0" i="0" kern="1200" dirty="0" err="1">
                <a:solidFill>
                  <a:schemeClr val="tx1"/>
                </a:solidFill>
                <a:effectLst/>
                <a:latin typeface="Calibri" pitchFamily="34" charset="0"/>
                <a:ea typeface="+mn-ea"/>
                <a:cs typeface="+mn-cs"/>
              </a:rPr>
              <a:t>Espaciales</a:t>
            </a:r>
            <a:r>
              <a:rPr lang="en-US" sz="1200" b="0" i="0" kern="1200" dirty="0">
                <a:solidFill>
                  <a:schemeClr val="tx1"/>
                </a:solidFill>
                <a:effectLst/>
                <a:latin typeface="Calibri" pitchFamily="34" charset="0"/>
                <a:ea typeface="+mn-ea"/>
                <a:cs typeface="+mn-cs"/>
              </a:rPr>
              <a:t> (CONAE) is responsible for coordinating the use of the 10% of antenna time as provided in the agreement. </a:t>
            </a:r>
          </a:p>
          <a:p>
            <a:r>
              <a:rPr lang="en-US" sz="1200" b="1" i="0" u="none" strike="noStrike" kern="1200" dirty="0">
                <a:solidFill>
                  <a:schemeClr val="tx1"/>
                </a:solidFill>
                <a:effectLst/>
                <a:latin typeface="Calibri" pitchFamily="34" charset="0"/>
                <a:ea typeface="+mn-ea"/>
                <a:cs typeface="+mn-cs"/>
              </a:rPr>
              <a:t>1972 Andes flight disaster</a:t>
            </a:r>
          </a:p>
          <a:p>
            <a:r>
              <a:rPr lang="en-US" sz="1200" b="0" i="0" kern="1200" dirty="0">
                <a:solidFill>
                  <a:schemeClr val="tx1"/>
                </a:solidFill>
                <a:effectLst/>
                <a:latin typeface="Calibri" pitchFamily="34" charset="0"/>
                <a:ea typeface="+mn-ea"/>
                <a:cs typeface="+mn-cs"/>
              </a:rPr>
              <a:t>The foreboding beauty of the landscape near </a:t>
            </a:r>
            <a:r>
              <a:rPr lang="en-US" sz="1200" b="0" i="0" kern="1200" dirty="0" err="1">
                <a:solidFill>
                  <a:schemeClr val="tx1"/>
                </a:solidFill>
                <a:effectLst/>
                <a:latin typeface="Calibri" pitchFamily="34" charset="0"/>
                <a:ea typeface="+mn-ea"/>
                <a:cs typeface="+mn-cs"/>
              </a:rPr>
              <a:t>Malargüe</a:t>
            </a:r>
            <a:r>
              <a:rPr lang="en-US" sz="1200" b="0" i="0" kern="1200" dirty="0">
                <a:solidFill>
                  <a:schemeClr val="tx1"/>
                </a:solidFill>
                <a:effectLst/>
                <a:latin typeface="Calibri" pitchFamily="34" charset="0"/>
                <a:ea typeface="+mn-ea"/>
                <a:cs typeface="+mn-cs"/>
              </a:rPr>
              <a:t>, high in clear mountain air, is famous for the 1972 Andes flight disaster, </a:t>
            </a:r>
            <a:r>
              <a:rPr lang="en-US" sz="1200" b="0" i="0" kern="1200" dirty="0" err="1">
                <a:solidFill>
                  <a:schemeClr val="tx1"/>
                </a:solidFill>
                <a:effectLst/>
                <a:latin typeface="Calibri" pitchFamily="34" charset="0"/>
                <a:ea typeface="+mn-ea"/>
                <a:cs typeface="+mn-cs"/>
              </a:rPr>
              <a:t>dramatised</a:t>
            </a:r>
            <a:r>
              <a:rPr lang="en-US" sz="1200" b="0" i="0" kern="1200" dirty="0">
                <a:solidFill>
                  <a:schemeClr val="tx1"/>
                </a:solidFill>
                <a:effectLst/>
                <a:latin typeface="Calibri" pitchFamily="34" charset="0"/>
                <a:ea typeface="+mn-ea"/>
                <a:cs typeface="+mn-cs"/>
              </a:rPr>
              <a:t> in the 1993 film </a:t>
            </a:r>
            <a:r>
              <a:rPr lang="en-US" sz="1200" b="0" i="1" kern="1200" dirty="0">
                <a:solidFill>
                  <a:schemeClr val="tx1"/>
                </a:solidFill>
                <a:effectLst/>
                <a:latin typeface="Calibri" pitchFamily="34" charset="0"/>
                <a:ea typeface="+mn-ea"/>
                <a:cs typeface="+mn-cs"/>
              </a:rPr>
              <a:t>Alive: The Miracle of the Andes.</a:t>
            </a:r>
            <a:r>
              <a:rPr lang="en-US" sz="1200" b="0" i="0" kern="1200" dirty="0">
                <a:solidFill>
                  <a:schemeClr val="tx1"/>
                </a:solidFill>
                <a:effectLst/>
                <a:latin typeface="Calibri" pitchFamily="34" charset="0"/>
                <a:ea typeface="+mn-ea"/>
                <a:cs typeface="+mn-cs"/>
              </a:rPr>
              <a:t> The actual crash site in the mountains is 138 km, as the crow flies, from ESA’s station.</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4647236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0.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2.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a:t>Click to edit Master title style</a:t>
            </a:r>
            <a:endParaRPr lang="en-GB" noProof="0" dirty="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GB" sz="800" noProof="0">
                <a:solidFill>
                  <a:schemeClr val="bg1"/>
                </a:solidFill>
              </a:rPr>
              <a:t>ESA UNCLASSIFIED - For Official Use</a:t>
            </a:r>
            <a:endParaRPr lang="en-GB" sz="800" noProof="0" dirty="0">
              <a:solidFill>
                <a:schemeClr val="bg1"/>
              </a:solidFill>
            </a:endParaRPr>
          </a:p>
        </p:txBody>
      </p:sp>
      <p:grpSp>
        <p:nvGrpSpPr>
          <p:cNvPr id="37" name="Group 36"/>
          <p:cNvGrpSpPr/>
          <p:nvPr userDrawn="1"/>
        </p:nvGrpSpPr>
        <p:grpSpPr>
          <a:xfrm>
            <a:off x="165932" y="6623023"/>
            <a:ext cx="6826666" cy="111519"/>
            <a:chOff x="172269" y="6621494"/>
            <a:chExt cx="6826666" cy="111519"/>
          </a:xfrm>
        </p:grpSpPr>
        <p:pic>
          <p:nvPicPr>
            <p:cNvPr id="39" name="Picture 38"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0" name="Picture 39"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1" name="Picture 40"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45"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46"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47"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48"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49"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50"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51"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52"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53"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54"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55"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56"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57"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58"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59"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1" name="Picture 60"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2" name="Picture 61"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3" name="Picture 62" descr="s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6" name="Rectangle 5">
            <a:extLst>
              <a:ext uri="{FF2B5EF4-FFF2-40B4-BE49-F238E27FC236}">
                <a16:creationId xmlns:a16="http://schemas.microsoft.com/office/drawing/2014/main" id="{B1A6AE95-2F9C-B747-8318-88B10E08D2D4}"/>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40E397-20DB-ED4B-AB2C-2A65CC54535B}"/>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t="17571" b="24738"/>
          <a:stretch/>
        </p:blipFill>
        <p:spPr>
          <a:xfrm>
            <a:off x="404811" y="34383"/>
            <a:ext cx="8312150" cy="6777983"/>
          </a:xfrm>
          <a:prstGeom prst="rect">
            <a:avLst/>
          </a:prstGeom>
        </p:spPr>
      </p:pic>
      <p:pic>
        <p:nvPicPr>
          <p:cNvPr id="36" name="Picture 35"/>
          <p:cNvPicPr>
            <a:picLocks noChangeAspect="1"/>
          </p:cNvPicPr>
          <p:nvPr userDrawn="1"/>
        </p:nvPicPr>
        <p:blipFill rotWithShape="1">
          <a:blip r:embed="rId28"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ck with bullets">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xfrm>
            <a:off x="7840452" y="6652618"/>
            <a:ext cx="140273" cy="190079"/>
          </a:xfrm>
          <a:prstGeom prst="rect">
            <a:avLst/>
          </a:prstGeom>
        </p:spPr>
        <p:txBody>
          <a:bodyPr/>
          <a:lstStyle>
            <a:lvl1pPr>
              <a:defRPr>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70196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339165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40" Type="http://schemas.openxmlformats.org/officeDocument/2006/relationships/image" Target="../media/image29.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3" name="Picture 2"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91287"/>
            <a:ext cx="9144000" cy="366713"/>
          </a:xfrm>
          <a:prstGeom prst="rect">
            <a:avLst/>
          </a:prstGeom>
        </p:spPr>
      </p:pic>
      <p:sp>
        <p:nvSpPr>
          <p:cNvPr id="4" name="Text Box 34"/>
          <p:cNvSpPr txBox="1">
            <a:spLocks noChangeAspect="1" noChangeArrowheads="1"/>
          </p:cNvSpPr>
          <p:nvPr userDrawn="1"/>
        </p:nvSpPr>
        <p:spPr bwMode="auto">
          <a:xfrm>
            <a:off x="4868912" y="6279900"/>
            <a:ext cx="4131901"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Solar Orbiter mission | C. García | Media day | IABG | 18/10/2019 | Slide  </a:t>
            </a:r>
            <a:fld id="{E07C0243-7369-4898-89D3-71FA2754DCDD}" type="slidenum">
              <a:rPr lang="en-GB" sz="800" noProof="1" smtClean="0">
                <a:solidFill>
                  <a:schemeClr val="bg2"/>
                </a:solidFill>
              </a:rPr>
              <a:t>‹#›</a:t>
            </a:fld>
            <a:endParaRPr lang="en-GB" sz="800" noProof="1">
              <a:solidFill>
                <a:schemeClr val="bg2"/>
              </a:solidFill>
            </a:endParaRPr>
          </a:p>
        </p:txBody>
      </p:sp>
      <p:sp>
        <p:nvSpPr>
          <p:cNvPr id="5" name="Text Box 38"/>
          <p:cNvSpPr txBox="1">
            <a:spLocks noChangeArrowheads="1"/>
          </p:cNvSpPr>
          <p:nvPr userDrawn="1"/>
        </p:nvSpPr>
        <p:spPr bwMode="auto">
          <a:xfrm>
            <a:off x="166064" y="6279900"/>
            <a:ext cx="20191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pic>
        <p:nvPicPr>
          <p:cNvPr id="6" name="Picture 5"/>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4"/>
            <a:ext cx="1210456" cy="504000"/>
          </a:xfrm>
          <a:prstGeom prst="rect">
            <a:avLst/>
          </a:prstGeom>
        </p:spPr>
      </p:pic>
      <p:sp>
        <p:nvSpPr>
          <p:cNvPr id="32" name="Rectangle 6"/>
          <p:cNvSpPr>
            <a:spLocks noGrp="1" noChangeArrowheads="1"/>
          </p:cNvSpPr>
          <p:nvPr>
            <p:ph type="title"/>
          </p:nvPr>
        </p:nvSpPr>
        <p:spPr bwMode="auto">
          <a:xfrm>
            <a:off x="143086" y="161566"/>
            <a:ext cx="7174846" cy="427038"/>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sp>
        <p:nvSpPr>
          <p:cNvPr id="33" name="Rectangle 2"/>
          <p:cNvSpPr/>
          <p:nvPr userDrawn="1"/>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it-IT" dirty="0">
              <a:solidFill>
                <a:schemeClr val="tx1"/>
              </a:solidFill>
            </a:endParaRPr>
          </a:p>
        </p:txBody>
      </p:sp>
      <p:pic>
        <p:nvPicPr>
          <p:cNvPr id="34" name="Picture 36" descr="PPT_Header01" hidden="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5" descr="PPT_Header02" hidden="1"/>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signature" hidden="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grpSp>
        <p:nvGrpSpPr>
          <p:cNvPr id="38" name="Group 37"/>
          <p:cNvGrpSpPr/>
          <p:nvPr userDrawn="1"/>
        </p:nvGrpSpPr>
        <p:grpSpPr>
          <a:xfrm>
            <a:off x="172800" y="6618883"/>
            <a:ext cx="6826666" cy="111519"/>
            <a:chOff x="172269" y="6621494"/>
            <a:chExt cx="6826666" cy="111519"/>
          </a:xfrm>
        </p:grpSpPr>
        <p:pic>
          <p:nvPicPr>
            <p:cNvPr id="39" name="Picture 38" descr="a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0" name="Picture 39" descr="b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1" name="Picture 40" descr="ca.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2" name="Picture 41" descr="ch.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3" name="Picture 42" descr="cz.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4" name="Picture 43" descr="d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5" name="Picture 44" descr="dk.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6" name="Picture 45" descr="e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7" name="Picture 46" descr="es.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8" name="Picture 47" descr="f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9" name="Picture 48" descr="f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0" name="Picture 49" descr="gr.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1" name="Picture 50" descr="h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2" name="Picture 51" descr="i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3" name="Picture 52" descr="it.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4" name="Picture 53" descr="lu.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5" name="Picture 54" descr="n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6" name="Picture 55" descr="n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7" name="Picture 56" descr="pl.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8" name="Picture 57" descr="pt.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9" name="Picture 58" descr="ro.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0" name="Picture 59" descr="se.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1" name="Picture 60" descr="uk.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2" name="Picture 61" descr="si.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0" y="5642502"/>
            <a:ext cx="9144000" cy="954107"/>
          </a:xfrm>
          <a:prstGeom prst="rect">
            <a:avLst/>
          </a:prstGeom>
          <a:solidFill>
            <a:schemeClr val="tx1">
              <a:alpha val="5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11113" algn="ctr">
              <a:defRPr/>
            </a:pPr>
            <a:r>
              <a:rPr lang="en-GB" sz="3200" b="1" dirty="0">
                <a:solidFill>
                  <a:schemeClr val="accent1"/>
                </a:solidFill>
                <a:latin typeface="Verdana"/>
                <a:ea typeface="+mj-ea"/>
                <a:cs typeface="Verdana"/>
              </a:rPr>
              <a:t>Solar Orbiter mission</a:t>
            </a:r>
          </a:p>
          <a:p>
            <a:pPr marL="11113" algn="ctr">
              <a:defRPr/>
            </a:pPr>
            <a:r>
              <a:rPr lang="en-GB" sz="2400" b="1" dirty="0">
                <a:solidFill>
                  <a:schemeClr val="accent1"/>
                </a:solidFill>
                <a:latin typeface="Verdana"/>
                <a:ea typeface="+mj-ea"/>
                <a:cs typeface="Verdana"/>
              </a:rPr>
              <a:t>César García – project manager</a:t>
            </a:r>
          </a:p>
        </p:txBody>
      </p:sp>
    </p:spTree>
    <p:extLst>
      <p:ext uri="{BB962C8B-B14F-4D97-AF65-F5344CB8AC3E}">
        <p14:creationId xmlns:p14="http://schemas.microsoft.com/office/powerpoint/2010/main" val="13539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9235E-9413-1548-9558-32E418D82882}"/>
              </a:ext>
            </a:extLst>
          </p:cNvPr>
          <p:cNvPicPr>
            <a:picLocks noChangeAspect="1"/>
          </p:cNvPicPr>
          <p:nvPr/>
        </p:nvPicPr>
        <p:blipFill rotWithShape="1">
          <a:blip r:embed="rId2">
            <a:extLst>
              <a:ext uri="{28A0092B-C50C-407E-A947-70E740481C1C}">
                <a14:useLocalDpi xmlns:a14="http://schemas.microsoft.com/office/drawing/2010/main" val="0"/>
              </a:ext>
            </a:extLst>
          </a:blip>
          <a:srcRect b="5394"/>
          <a:stretch/>
        </p:blipFill>
        <p:spPr>
          <a:xfrm>
            <a:off x="3135086" y="0"/>
            <a:ext cx="6260123" cy="6232598"/>
          </a:xfrm>
          <a:prstGeom prst="rect">
            <a:avLst/>
          </a:prstGeom>
        </p:spPr>
      </p:pic>
      <p:sp>
        <p:nvSpPr>
          <p:cNvPr id="3" name="Content Placeholder 2">
            <a:extLst>
              <a:ext uri="{FF2B5EF4-FFF2-40B4-BE49-F238E27FC236}">
                <a16:creationId xmlns:a16="http://schemas.microsoft.com/office/drawing/2014/main" id="{985802A2-5E49-CE45-880D-A59C230584C1}"/>
              </a:ext>
            </a:extLst>
          </p:cNvPr>
          <p:cNvSpPr>
            <a:spLocks noGrp="1"/>
          </p:cNvSpPr>
          <p:nvPr>
            <p:ph idx="1"/>
          </p:nvPr>
        </p:nvSpPr>
        <p:spPr/>
        <p:txBody>
          <a:bodyPr/>
          <a:lstStyle/>
          <a:p>
            <a:r>
              <a:rPr lang="en-US" dirty="0"/>
              <a:t>Main European contributors</a:t>
            </a:r>
            <a:br>
              <a:rPr lang="en-US" dirty="0"/>
            </a:br>
            <a:r>
              <a:rPr lang="en-US" dirty="0"/>
              <a:t>from 17 ESA Member and </a:t>
            </a:r>
            <a:br>
              <a:rPr lang="en-US" dirty="0"/>
            </a:br>
            <a:r>
              <a:rPr lang="en-US" dirty="0"/>
              <a:t>Cooperating States </a:t>
            </a:r>
          </a:p>
          <a:p>
            <a:endParaRPr lang="en-US" dirty="0"/>
          </a:p>
          <a:p>
            <a:r>
              <a:rPr lang="en-US" dirty="0"/>
              <a:t>Collaboration with NASA</a:t>
            </a:r>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22661174-A560-4241-BDCB-213573809F9E}"/>
              </a:ext>
            </a:extLst>
          </p:cNvPr>
          <p:cNvSpPr>
            <a:spLocks noGrp="1"/>
          </p:cNvSpPr>
          <p:nvPr>
            <p:ph type="title"/>
          </p:nvPr>
        </p:nvSpPr>
        <p:spPr/>
        <p:txBody>
          <a:bodyPr/>
          <a:lstStyle/>
          <a:p>
            <a:r>
              <a:rPr lang="en-US" dirty="0"/>
              <a:t>An international enterprise</a:t>
            </a:r>
          </a:p>
        </p:txBody>
      </p:sp>
    </p:spTree>
    <p:extLst>
      <p:ext uri="{BB962C8B-B14F-4D97-AF65-F5344CB8AC3E}">
        <p14:creationId xmlns:p14="http://schemas.microsoft.com/office/powerpoint/2010/main" val="231999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CE6A1A-FEDA-F843-9D66-F148F8C89B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Title 8">
            <a:extLst>
              <a:ext uri="{FF2B5EF4-FFF2-40B4-BE49-F238E27FC236}">
                <a16:creationId xmlns:a16="http://schemas.microsoft.com/office/drawing/2014/main" id="{8435E4BE-F34E-E34A-ABC1-F567408FD424}"/>
              </a:ext>
            </a:extLst>
          </p:cNvPr>
          <p:cNvSpPr>
            <a:spLocks noGrp="1"/>
          </p:cNvSpPr>
          <p:nvPr>
            <p:ph type="title" idx="4294967295"/>
          </p:nvPr>
        </p:nvSpPr>
        <p:spPr>
          <a:xfrm>
            <a:off x="984577" y="857251"/>
            <a:ext cx="7174846" cy="430887"/>
          </a:xfrm>
        </p:spPr>
        <p:txBody>
          <a:bodyPr/>
          <a:lstStyle/>
          <a:p>
            <a:pPr algn="ctr"/>
            <a:r>
              <a:rPr lang="en-US" b="1" dirty="0">
                <a:solidFill>
                  <a:srgbClr val="FFFF00"/>
                </a:solidFill>
              </a:rPr>
              <a:t>The ESA Fleet in the Solar System</a:t>
            </a:r>
          </a:p>
        </p:txBody>
      </p:sp>
      <p:sp>
        <p:nvSpPr>
          <p:cNvPr id="27" name="Oval 26">
            <a:extLst>
              <a:ext uri="{FF2B5EF4-FFF2-40B4-BE49-F238E27FC236}">
                <a16:creationId xmlns:a16="http://schemas.microsoft.com/office/drawing/2014/main" id="{757F858D-B447-D947-AED5-A1FBE6620850}"/>
              </a:ext>
            </a:extLst>
          </p:cNvPr>
          <p:cNvSpPr/>
          <p:nvPr/>
        </p:nvSpPr>
        <p:spPr>
          <a:xfrm>
            <a:off x="520355" y="4709423"/>
            <a:ext cx="928444" cy="874412"/>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28" name="Oval 27">
            <a:extLst>
              <a:ext uri="{FF2B5EF4-FFF2-40B4-BE49-F238E27FC236}">
                <a16:creationId xmlns:a16="http://schemas.microsoft.com/office/drawing/2014/main" id="{34A53D80-B262-8E4E-9126-DB8D49F7A0B5}"/>
              </a:ext>
            </a:extLst>
          </p:cNvPr>
          <p:cNvSpPr/>
          <p:nvPr/>
        </p:nvSpPr>
        <p:spPr>
          <a:xfrm>
            <a:off x="290240" y="2859229"/>
            <a:ext cx="928444" cy="874412"/>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29" name="Oval 28">
            <a:extLst>
              <a:ext uri="{FF2B5EF4-FFF2-40B4-BE49-F238E27FC236}">
                <a16:creationId xmlns:a16="http://schemas.microsoft.com/office/drawing/2014/main" id="{C5080381-07D5-D844-B853-7D4A75E6B0A0}"/>
              </a:ext>
            </a:extLst>
          </p:cNvPr>
          <p:cNvSpPr/>
          <p:nvPr/>
        </p:nvSpPr>
        <p:spPr>
          <a:xfrm>
            <a:off x="2321998" y="2770031"/>
            <a:ext cx="928444" cy="874412"/>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pic>
        <p:nvPicPr>
          <p:cNvPr id="33" name="Picture 32">
            <a:extLst>
              <a:ext uri="{FF2B5EF4-FFF2-40B4-BE49-F238E27FC236}">
                <a16:creationId xmlns:a16="http://schemas.microsoft.com/office/drawing/2014/main" id="{7056ED6F-FE2C-654D-A6C3-B5BD447155ED}"/>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a:off x="4273626" y="1843174"/>
            <a:ext cx="452304" cy="281411"/>
          </a:xfrm>
          <a:prstGeom prst="rect">
            <a:avLst/>
          </a:prstGeom>
        </p:spPr>
      </p:pic>
      <p:grpSp>
        <p:nvGrpSpPr>
          <p:cNvPr id="34" name="Group 33">
            <a:extLst>
              <a:ext uri="{FF2B5EF4-FFF2-40B4-BE49-F238E27FC236}">
                <a16:creationId xmlns:a16="http://schemas.microsoft.com/office/drawing/2014/main" id="{7F9ADB65-37A9-1D4F-A45D-B0B032BAA907}"/>
              </a:ext>
            </a:extLst>
          </p:cNvPr>
          <p:cNvGrpSpPr/>
          <p:nvPr/>
        </p:nvGrpSpPr>
        <p:grpSpPr>
          <a:xfrm>
            <a:off x="7478169" y="1942083"/>
            <a:ext cx="350807" cy="304800"/>
            <a:chOff x="2007476" y="4286086"/>
            <a:chExt cx="281293" cy="234410"/>
          </a:xfrm>
        </p:grpSpPr>
        <p:sp>
          <p:nvSpPr>
            <p:cNvPr id="35" name="Oval 34">
              <a:extLst>
                <a:ext uri="{FF2B5EF4-FFF2-40B4-BE49-F238E27FC236}">
                  <a16:creationId xmlns:a16="http://schemas.microsoft.com/office/drawing/2014/main" id="{CF48DE5C-F55E-0244-9420-3510EDF7CDA1}"/>
                </a:ext>
              </a:extLst>
            </p:cNvPr>
            <p:cNvSpPr/>
            <p:nvPr/>
          </p:nvSpPr>
          <p:spPr>
            <a:xfrm>
              <a:off x="2031520" y="4291907"/>
              <a:ext cx="218919" cy="221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9292BD3-0F6E-DA47-B99A-854B2958FD3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07476" y="4286086"/>
              <a:ext cx="281293" cy="234410"/>
            </a:xfrm>
            <a:prstGeom prst="rect">
              <a:avLst/>
            </a:prstGeom>
          </p:spPr>
        </p:pic>
      </p:grpSp>
      <p:pic>
        <p:nvPicPr>
          <p:cNvPr id="15" name="Picture 14">
            <a:extLst>
              <a:ext uri="{FF2B5EF4-FFF2-40B4-BE49-F238E27FC236}">
                <a16:creationId xmlns:a16="http://schemas.microsoft.com/office/drawing/2014/main" id="{9512B47D-33FD-C948-9E69-C797D110A889}"/>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86221" y="1843173"/>
            <a:ext cx="570241" cy="162926"/>
          </a:xfrm>
          <a:prstGeom prst="rect">
            <a:avLst/>
          </a:prstGeom>
        </p:spPr>
      </p:pic>
      <p:sp>
        <p:nvSpPr>
          <p:cNvPr id="16" name="Oval 15">
            <a:extLst>
              <a:ext uri="{FF2B5EF4-FFF2-40B4-BE49-F238E27FC236}">
                <a16:creationId xmlns:a16="http://schemas.microsoft.com/office/drawing/2014/main" id="{00F02BA8-4459-3047-BFB0-188AAD8CA991}"/>
              </a:ext>
            </a:extLst>
          </p:cNvPr>
          <p:cNvSpPr/>
          <p:nvPr/>
        </p:nvSpPr>
        <p:spPr>
          <a:xfrm>
            <a:off x="290240" y="1800838"/>
            <a:ext cx="928444" cy="874412"/>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Tree>
    <p:extLst>
      <p:ext uri="{BB962C8B-B14F-4D97-AF65-F5344CB8AC3E}">
        <p14:creationId xmlns:p14="http://schemas.microsoft.com/office/powerpoint/2010/main" val="3571972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1FB-E695-7A4D-AC19-A5D46AB80EC9}"/>
              </a:ext>
            </a:extLst>
          </p:cNvPr>
          <p:cNvSpPr>
            <a:spLocks noGrp="1"/>
          </p:cNvSpPr>
          <p:nvPr>
            <p:ph type="title"/>
          </p:nvPr>
        </p:nvSpPr>
        <p:spPr>
          <a:xfrm>
            <a:off x="143999" y="-9201"/>
            <a:ext cx="7599825" cy="769441"/>
          </a:xfrm>
        </p:spPr>
        <p:txBody>
          <a:bodyPr/>
          <a:lstStyle/>
          <a:p>
            <a:r>
              <a:rPr lang="en-US" dirty="0"/>
              <a:t>Science top level questions &amp; payload complement</a:t>
            </a:r>
          </a:p>
        </p:txBody>
      </p:sp>
      <p:sp>
        <p:nvSpPr>
          <p:cNvPr id="3" name="Content Placeholder 2">
            <a:extLst>
              <a:ext uri="{FF2B5EF4-FFF2-40B4-BE49-F238E27FC236}">
                <a16:creationId xmlns:a16="http://schemas.microsoft.com/office/drawing/2014/main" id="{7103FEF1-0581-5140-8E92-17B06AA73960}"/>
              </a:ext>
            </a:extLst>
          </p:cNvPr>
          <p:cNvSpPr>
            <a:spLocks noGrp="1"/>
          </p:cNvSpPr>
          <p:nvPr>
            <p:ph idx="1"/>
          </p:nvPr>
        </p:nvSpPr>
        <p:spPr/>
        <p:txBody>
          <a:bodyPr/>
          <a:lstStyle/>
          <a:p>
            <a:pPr indent="323850">
              <a:buFont typeface="Wingdings" pitchFamily="2" charset="2"/>
              <a:buChar char="q"/>
            </a:pPr>
            <a:r>
              <a:rPr lang="en-US" dirty="0"/>
              <a:t>How does the Sun create and control the Heliosphere? </a:t>
            </a:r>
          </a:p>
          <a:p>
            <a:pPr indent="323850">
              <a:buFont typeface="Wingdings" pitchFamily="2" charset="2"/>
              <a:buChar char="q"/>
            </a:pPr>
            <a:r>
              <a:rPr lang="en-US" dirty="0"/>
              <a:t>Why does solar activity change with time?</a:t>
            </a:r>
          </a:p>
          <a:p>
            <a:r>
              <a:rPr lang="en-US" dirty="0"/>
              <a:t>Instruments were developed and provided by Principal Investigators</a:t>
            </a:r>
          </a:p>
          <a:p>
            <a:endParaRPr lang="en-US" dirty="0"/>
          </a:p>
        </p:txBody>
      </p:sp>
      <p:graphicFrame>
        <p:nvGraphicFramePr>
          <p:cNvPr id="4" name="Content Placeholder 3">
            <a:extLst>
              <a:ext uri="{FF2B5EF4-FFF2-40B4-BE49-F238E27FC236}">
                <a16:creationId xmlns:a16="http://schemas.microsoft.com/office/drawing/2014/main" id="{E44CEB28-17E0-874F-9654-3D0B95163C80}"/>
              </a:ext>
            </a:extLst>
          </p:cNvPr>
          <p:cNvGraphicFramePr>
            <a:graphicFrameLocks/>
          </p:cNvGraphicFramePr>
          <p:nvPr>
            <p:extLst>
              <p:ext uri="{D42A27DB-BD31-4B8C-83A1-F6EECF244321}">
                <p14:modId xmlns:p14="http://schemas.microsoft.com/office/powerpoint/2010/main" val="1287480465"/>
              </p:ext>
            </p:extLst>
          </p:nvPr>
        </p:nvGraphicFramePr>
        <p:xfrm>
          <a:off x="67672" y="2041173"/>
          <a:ext cx="6170062" cy="4161627"/>
        </p:xfrm>
        <a:graphic>
          <a:graphicData uri="http://schemas.openxmlformats.org/drawingml/2006/table">
            <a:tbl>
              <a:tblPr firstRow="1" firstCol="1" bandRow="1">
                <a:tableStyleId>{5C22544A-7EE6-4342-B048-85BDC9FD1C3A}</a:tableStyleId>
              </a:tblPr>
              <a:tblGrid>
                <a:gridCol w="721122">
                  <a:extLst>
                    <a:ext uri="{9D8B030D-6E8A-4147-A177-3AD203B41FA5}">
                      <a16:colId xmlns:a16="http://schemas.microsoft.com/office/drawing/2014/main" val="3923249536"/>
                    </a:ext>
                  </a:extLst>
                </a:gridCol>
                <a:gridCol w="1508514">
                  <a:extLst>
                    <a:ext uri="{9D8B030D-6E8A-4147-A177-3AD203B41FA5}">
                      <a16:colId xmlns:a16="http://schemas.microsoft.com/office/drawing/2014/main" val="2753766893"/>
                    </a:ext>
                  </a:extLst>
                </a:gridCol>
                <a:gridCol w="3940426">
                  <a:extLst>
                    <a:ext uri="{9D8B030D-6E8A-4147-A177-3AD203B41FA5}">
                      <a16:colId xmlns:a16="http://schemas.microsoft.com/office/drawing/2014/main" val="3336566465"/>
                    </a:ext>
                  </a:extLst>
                </a:gridCol>
              </a:tblGrid>
              <a:tr h="220875">
                <a:tc>
                  <a:txBody>
                    <a:bodyPr/>
                    <a:lstStyle/>
                    <a:p>
                      <a:pPr indent="180340" algn="just">
                        <a:spcAft>
                          <a:spcPts val="0"/>
                        </a:spcAft>
                      </a:pPr>
                      <a:r>
                        <a:rPr lang="en-GB" sz="900" dirty="0">
                          <a:effectLst/>
                        </a:rPr>
                        <a:t> </a:t>
                      </a:r>
                      <a:endParaRPr lang="en-US" sz="8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tc>
                  <a:txBody>
                    <a:bodyPr/>
                    <a:lstStyle/>
                    <a:p>
                      <a:pPr indent="180340" algn="ctr">
                        <a:spcAft>
                          <a:spcPts val="0"/>
                        </a:spcAft>
                      </a:pPr>
                      <a:r>
                        <a:rPr lang="en-GB" sz="900" dirty="0">
                          <a:effectLst/>
                        </a:rPr>
                        <a:t>Instrument Name</a:t>
                      </a:r>
                      <a:endParaRPr lang="en-US" sz="8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ctr">
                        <a:spcAft>
                          <a:spcPts val="0"/>
                        </a:spcAft>
                      </a:pPr>
                      <a:r>
                        <a:rPr lang="en-GB" sz="900" dirty="0">
                          <a:effectLst/>
                        </a:rPr>
                        <a:t>Scientific Purpose</a:t>
                      </a:r>
                      <a:endParaRPr lang="en-US" sz="8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extLst>
                  <a:ext uri="{0D108BD9-81ED-4DB2-BD59-A6C34878D82A}">
                    <a16:rowId xmlns:a16="http://schemas.microsoft.com/office/drawing/2014/main" val="2791868703"/>
                  </a:ext>
                </a:extLst>
              </a:tr>
              <a:tr h="335107">
                <a:tc rowSpan="4">
                  <a:txBody>
                    <a:bodyPr/>
                    <a:lstStyle/>
                    <a:p>
                      <a:pPr marL="0" indent="7938" algn="ctr">
                        <a:spcAft>
                          <a:spcPts val="0"/>
                        </a:spcAft>
                        <a:tabLst/>
                      </a:pPr>
                      <a:r>
                        <a:rPr lang="en-GB" sz="900" dirty="0">
                          <a:effectLst/>
                        </a:rPr>
                        <a:t>In-Situ Instruments</a:t>
                      </a:r>
                      <a:endParaRPr lang="en-US" sz="8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ctr">
                        <a:spcAft>
                          <a:spcPts val="0"/>
                        </a:spcAft>
                      </a:pPr>
                      <a:r>
                        <a:rPr lang="en-GB" sz="900" dirty="0">
                          <a:effectLst/>
                        </a:rPr>
                        <a:t>Energetic Particle Detector (EPD)</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EPD will measure the energetic particles that flow past the spacecraft. It will look at their composition and variation in time.</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1091838211"/>
                  </a:ext>
                </a:extLst>
              </a:tr>
              <a:tr h="446809">
                <a:tc vMerge="1">
                  <a:txBody>
                    <a:bodyPr/>
                    <a:lstStyle/>
                    <a:p>
                      <a:endParaRPr lang="en-US"/>
                    </a:p>
                  </a:txBody>
                  <a:tcPr/>
                </a:tc>
                <a:tc>
                  <a:txBody>
                    <a:bodyPr/>
                    <a:lstStyle/>
                    <a:p>
                      <a:pPr indent="180340" algn="ctr">
                        <a:spcAft>
                          <a:spcPts val="0"/>
                        </a:spcAft>
                      </a:pPr>
                      <a:r>
                        <a:rPr lang="en-GB" sz="900" dirty="0">
                          <a:effectLst/>
                        </a:rPr>
                        <a:t>Magnetometer (MAG)</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MAG will measure the magnetic field around the spacecraft. It will help determine how the Sun’s magnetic field links to the rest of the solar system and changes with time.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541257209"/>
                  </a:ext>
                </a:extLst>
              </a:tr>
              <a:tr h="335107">
                <a:tc vMerge="1">
                  <a:txBody>
                    <a:bodyPr/>
                    <a:lstStyle/>
                    <a:p>
                      <a:endParaRPr lang="en-US"/>
                    </a:p>
                  </a:txBody>
                  <a:tcPr/>
                </a:tc>
                <a:tc>
                  <a:txBody>
                    <a:bodyPr/>
                    <a:lstStyle/>
                    <a:p>
                      <a:pPr indent="180340" algn="ctr">
                        <a:spcAft>
                          <a:spcPts val="0"/>
                        </a:spcAft>
                      </a:pPr>
                      <a:r>
                        <a:rPr lang="en-GB" sz="900" dirty="0">
                          <a:effectLst/>
                        </a:rPr>
                        <a:t>Radio &amp; Plasma Waves experiment (RPW)</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RPW will measure the variation in magnetic and electric fields using a number of sensors and three antennas.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2117744815"/>
                  </a:ext>
                </a:extLst>
              </a:tr>
              <a:tr h="446809">
                <a:tc vMerge="1">
                  <a:txBody>
                    <a:bodyPr/>
                    <a:lstStyle/>
                    <a:p>
                      <a:endParaRPr lang="en-US"/>
                    </a:p>
                  </a:txBody>
                  <a:tcPr/>
                </a:tc>
                <a:tc>
                  <a:txBody>
                    <a:bodyPr/>
                    <a:lstStyle/>
                    <a:p>
                      <a:pPr indent="180340" algn="ctr">
                        <a:spcAft>
                          <a:spcPts val="0"/>
                        </a:spcAft>
                      </a:pPr>
                      <a:r>
                        <a:rPr lang="en-GB" sz="900" dirty="0">
                          <a:effectLst/>
                        </a:rPr>
                        <a:t>Solar Wind Analyser (SWA)</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SWA consists of a suite of sensors that will measure the solar wind’s bulk properties, such as density, velocity and temperature. It will also measure the composition of the solar wind.</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3331145799"/>
                  </a:ext>
                </a:extLst>
              </a:tr>
              <a:tr h="223405">
                <a:tc rowSpan="6">
                  <a:txBody>
                    <a:bodyPr/>
                    <a:lstStyle/>
                    <a:p>
                      <a:pPr marL="0" indent="7938" algn="ctr">
                        <a:spcAft>
                          <a:spcPts val="0"/>
                        </a:spcAft>
                        <a:tabLst/>
                      </a:pPr>
                      <a:r>
                        <a:rPr lang="en-GB" sz="900" dirty="0">
                          <a:effectLst/>
                        </a:rPr>
                        <a:t>Remote Sensing Instruments</a:t>
                      </a:r>
                      <a:endParaRPr lang="en-US" sz="8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ctr">
                        <a:spcAft>
                          <a:spcPts val="0"/>
                        </a:spcAft>
                      </a:pPr>
                      <a:r>
                        <a:rPr lang="en-GB" sz="900" dirty="0">
                          <a:effectLst/>
                        </a:rPr>
                        <a:t>Extreme Ultraviolet Imager (EUI)</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EUI will take images of the solar chromosphere, transition region and corona.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4260940158"/>
                  </a:ext>
                </a:extLst>
              </a:tr>
              <a:tr h="223405">
                <a:tc vMerge="1">
                  <a:txBody>
                    <a:bodyPr/>
                    <a:lstStyle/>
                    <a:p>
                      <a:endParaRPr lang="en-US"/>
                    </a:p>
                  </a:txBody>
                  <a:tcPr/>
                </a:tc>
                <a:tc>
                  <a:txBody>
                    <a:bodyPr/>
                    <a:lstStyle/>
                    <a:p>
                      <a:pPr indent="180340" algn="ctr">
                        <a:spcAft>
                          <a:spcPts val="0"/>
                        </a:spcAft>
                      </a:pPr>
                      <a:r>
                        <a:rPr lang="en-GB" sz="900" dirty="0">
                          <a:effectLst/>
                        </a:rPr>
                        <a:t>Coronagraph (Metis)</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Metis will take simultaneous images of the corona in visible and ultraviolet wavelengths.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4258026359"/>
                  </a:ext>
                </a:extLst>
              </a:tr>
              <a:tr h="446809">
                <a:tc vMerge="1">
                  <a:txBody>
                    <a:bodyPr/>
                    <a:lstStyle/>
                    <a:p>
                      <a:endParaRPr lang="en-US"/>
                    </a:p>
                  </a:txBody>
                  <a:tcPr/>
                </a:tc>
                <a:tc>
                  <a:txBody>
                    <a:bodyPr/>
                    <a:lstStyle/>
                    <a:p>
                      <a:pPr indent="180340" algn="ctr">
                        <a:spcAft>
                          <a:spcPts val="0"/>
                        </a:spcAft>
                      </a:pPr>
                      <a:r>
                        <a:rPr lang="en-GB" sz="900" dirty="0">
                          <a:effectLst/>
                        </a:rPr>
                        <a:t>Polarimetric &amp; </a:t>
                      </a:r>
                      <a:r>
                        <a:rPr lang="en-GB" sz="900" dirty="0" err="1">
                          <a:effectLst/>
                        </a:rPr>
                        <a:t>Helioseismic</a:t>
                      </a:r>
                      <a:r>
                        <a:rPr lang="en-GB" sz="900" dirty="0">
                          <a:effectLst/>
                        </a:rPr>
                        <a:t> Imager (PHI)</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PHI will provide high-resolution measurements of the magnetic field across the photosphere, and maps of its brightness at visible wavelengths.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3175141830"/>
                  </a:ext>
                </a:extLst>
              </a:tr>
              <a:tr h="335107">
                <a:tc vMerge="1">
                  <a:txBody>
                    <a:bodyPr/>
                    <a:lstStyle/>
                    <a:p>
                      <a:endParaRPr lang="en-US"/>
                    </a:p>
                  </a:txBody>
                  <a:tcPr/>
                </a:tc>
                <a:tc>
                  <a:txBody>
                    <a:bodyPr/>
                    <a:lstStyle/>
                    <a:p>
                      <a:pPr indent="180340" algn="ctr">
                        <a:spcAft>
                          <a:spcPts val="0"/>
                        </a:spcAft>
                      </a:pPr>
                      <a:r>
                        <a:rPr lang="en-GB" sz="900" dirty="0">
                          <a:effectLst/>
                        </a:rPr>
                        <a:t>Heliospheric Imager (</a:t>
                      </a:r>
                      <a:r>
                        <a:rPr lang="en-GB" sz="900" dirty="0" err="1">
                          <a:effectLst/>
                        </a:rPr>
                        <a:t>SoloHI</a:t>
                      </a:r>
                      <a:r>
                        <a:rPr lang="en-GB" sz="900" dirty="0">
                          <a:effectLst/>
                        </a:rPr>
                        <a:t>)</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err="1">
                          <a:effectLst/>
                        </a:rPr>
                        <a:t>SoloHI</a:t>
                      </a:r>
                      <a:r>
                        <a:rPr lang="en-GB" sz="900" dirty="0">
                          <a:effectLst/>
                        </a:rPr>
                        <a:t> will take images of CME (coronal mass ejections) and of the solar wind by capturing the light scattered by electrons and particles in the wind plasma.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291904629"/>
                  </a:ext>
                </a:extLst>
              </a:tr>
              <a:tr h="446809">
                <a:tc vMerge="1">
                  <a:txBody>
                    <a:bodyPr/>
                    <a:lstStyle/>
                    <a:p>
                      <a:endParaRPr lang="en-US"/>
                    </a:p>
                  </a:txBody>
                  <a:tcPr/>
                </a:tc>
                <a:tc>
                  <a:txBody>
                    <a:bodyPr/>
                    <a:lstStyle/>
                    <a:p>
                      <a:pPr indent="180340" algn="ctr">
                        <a:spcAft>
                          <a:spcPts val="0"/>
                        </a:spcAft>
                      </a:pPr>
                      <a:r>
                        <a:rPr lang="en-GB" sz="900" dirty="0">
                          <a:effectLst/>
                        </a:rPr>
                        <a:t>Spectral Imaging of the Coronal Environment (SPICE)</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SPICE will reveal the properties of the solar transition region and corona by measuring the extreme ultraviolet wavelengths given off by the plasma.</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176737434"/>
                  </a:ext>
                </a:extLst>
              </a:tr>
              <a:tr h="446809">
                <a:tc vMerge="1">
                  <a:txBody>
                    <a:bodyPr/>
                    <a:lstStyle/>
                    <a:p>
                      <a:endParaRPr lang="en-US"/>
                    </a:p>
                  </a:txBody>
                  <a:tcPr/>
                </a:tc>
                <a:tc>
                  <a:txBody>
                    <a:bodyPr/>
                    <a:lstStyle/>
                    <a:p>
                      <a:pPr indent="180340" algn="ctr">
                        <a:spcAft>
                          <a:spcPts val="0"/>
                        </a:spcAft>
                      </a:pPr>
                      <a:r>
                        <a:rPr lang="en-GB" sz="900" dirty="0">
                          <a:effectLst/>
                        </a:rPr>
                        <a:t>Spectrometer/Telescope for Imaging X-rays (STIX)</a:t>
                      </a:r>
                      <a:endParaRPr lang="en-US" sz="9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nchor="ctr"/>
                </a:tc>
                <a:tc>
                  <a:txBody>
                    <a:bodyPr/>
                    <a:lstStyle/>
                    <a:p>
                      <a:pPr indent="180340" algn="just">
                        <a:spcAft>
                          <a:spcPts val="0"/>
                        </a:spcAft>
                      </a:pPr>
                      <a:r>
                        <a:rPr lang="en-GB" sz="900" dirty="0">
                          <a:effectLst/>
                        </a:rPr>
                        <a:t>STIX will detect X-ray emission coming from the Sun. This could be from hot plasma, often related to explosive magnetic activity such as solar flares. </a:t>
                      </a:r>
                      <a:endParaRPr lang="en-US" sz="10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55851" marR="55851" marT="0" marB="0"/>
                </a:tc>
                <a:extLst>
                  <a:ext uri="{0D108BD9-81ED-4DB2-BD59-A6C34878D82A}">
                    <a16:rowId xmlns:a16="http://schemas.microsoft.com/office/drawing/2014/main" val="1723549936"/>
                  </a:ext>
                </a:extLst>
              </a:tr>
            </a:tbl>
          </a:graphicData>
        </a:graphic>
      </p:graphicFrame>
      <p:pic>
        <p:nvPicPr>
          <p:cNvPr id="5" name="Picture 4">
            <a:extLst>
              <a:ext uri="{FF2B5EF4-FFF2-40B4-BE49-F238E27FC236}">
                <a16:creationId xmlns:a16="http://schemas.microsoft.com/office/drawing/2014/main" id="{08395C6C-C318-4241-857D-D4F2B6459595}"/>
              </a:ext>
            </a:extLst>
          </p:cNvPr>
          <p:cNvPicPr>
            <a:picLocks noChangeAspect="1"/>
          </p:cNvPicPr>
          <p:nvPr/>
        </p:nvPicPr>
        <p:blipFill rotWithShape="1">
          <a:blip r:embed="rId3">
            <a:extLst>
              <a:ext uri="{28A0092B-C50C-407E-A947-70E740481C1C}">
                <a14:useLocalDpi xmlns:a14="http://schemas.microsoft.com/office/drawing/2010/main" val="0"/>
              </a:ext>
            </a:extLst>
          </a:blip>
          <a:srcRect r="9966"/>
          <a:stretch/>
        </p:blipFill>
        <p:spPr>
          <a:xfrm>
            <a:off x="2308671" y="2041172"/>
            <a:ext cx="6835329" cy="4161627"/>
          </a:xfrm>
          <a:prstGeom prst="rect">
            <a:avLst/>
          </a:prstGeom>
          <a:solidFill>
            <a:schemeClr val="accent1"/>
          </a:solidFill>
        </p:spPr>
      </p:pic>
    </p:spTree>
    <p:extLst>
      <p:ext uri="{BB962C8B-B14F-4D97-AF65-F5344CB8AC3E}">
        <p14:creationId xmlns:p14="http://schemas.microsoft.com/office/powerpoint/2010/main" val="3934484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8E97-72C1-1E4A-A87C-CB145BABFD1C}"/>
              </a:ext>
            </a:extLst>
          </p:cNvPr>
          <p:cNvSpPr>
            <a:spLocks noGrp="1"/>
          </p:cNvSpPr>
          <p:nvPr>
            <p:ph type="title"/>
          </p:nvPr>
        </p:nvSpPr>
        <p:spPr/>
        <p:txBody>
          <a:bodyPr/>
          <a:lstStyle/>
          <a:p>
            <a:r>
              <a:rPr lang="en-US" dirty="0"/>
              <a:t>Mission summary</a:t>
            </a:r>
          </a:p>
        </p:txBody>
      </p:sp>
      <p:pic>
        <p:nvPicPr>
          <p:cNvPr id="4" name="Content Placeholder 15">
            <a:extLst>
              <a:ext uri="{FF2B5EF4-FFF2-40B4-BE49-F238E27FC236}">
                <a16:creationId xmlns:a16="http://schemas.microsoft.com/office/drawing/2014/main" id="{AA10C1BE-CD71-6143-B6D2-E3E2AC03C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0515" y="753426"/>
            <a:ext cx="8793042" cy="5453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BEE840C9-CE00-D54B-AFF6-972FF82AA3D9}"/>
              </a:ext>
            </a:extLst>
          </p:cNvPr>
          <p:cNvSpPr>
            <a:spLocks noGrp="1"/>
          </p:cNvSpPr>
          <p:nvPr>
            <p:ph idx="1"/>
          </p:nvPr>
        </p:nvSpPr>
        <p:spPr>
          <a:xfrm>
            <a:off x="4072755" y="2563091"/>
            <a:ext cx="4845003" cy="3505017"/>
          </a:xfrm>
          <a:noFill/>
        </p:spPr>
        <p:txBody>
          <a:bodyPr/>
          <a:lstStyle/>
          <a:p>
            <a:r>
              <a:rPr lang="en-US" dirty="0">
                <a:solidFill>
                  <a:srgbClr val="FFFF00"/>
                </a:solidFill>
              </a:rPr>
              <a:t>Dry mass: ~1,500kg</a:t>
            </a:r>
          </a:p>
          <a:p>
            <a:r>
              <a:rPr lang="en-US" dirty="0">
                <a:solidFill>
                  <a:srgbClr val="FFFF00"/>
                </a:solidFill>
              </a:rPr>
              <a:t>Wet mass: ~1,750kg</a:t>
            </a:r>
          </a:p>
          <a:p>
            <a:r>
              <a:rPr lang="en-US" dirty="0">
                <a:solidFill>
                  <a:srgbClr val="FFFF00"/>
                </a:solidFill>
              </a:rPr>
              <a:t>Available power (</a:t>
            </a:r>
            <a:r>
              <a:rPr lang="en-US" dirty="0" err="1">
                <a:solidFill>
                  <a:srgbClr val="FFFF00"/>
                </a:solidFill>
              </a:rPr>
              <a:t>EoL</a:t>
            </a:r>
            <a:r>
              <a:rPr lang="en-US" dirty="0">
                <a:solidFill>
                  <a:srgbClr val="FFFF00"/>
                </a:solidFill>
              </a:rPr>
              <a:t>, aphelion): 1,300W </a:t>
            </a:r>
          </a:p>
          <a:p>
            <a:r>
              <a:rPr lang="en-US" dirty="0">
                <a:solidFill>
                  <a:srgbClr val="FFFF00"/>
                </a:solidFill>
              </a:rPr>
              <a:t>Earth link: ~2-27.4 Gbit/day</a:t>
            </a:r>
          </a:p>
          <a:p>
            <a:r>
              <a:rPr lang="en-US" dirty="0">
                <a:solidFill>
                  <a:srgbClr val="FFFF00"/>
                </a:solidFill>
              </a:rPr>
              <a:t>Main ground station: </a:t>
            </a:r>
            <a:r>
              <a:rPr lang="en-US" dirty="0" err="1">
                <a:solidFill>
                  <a:srgbClr val="FFFF00"/>
                </a:solidFill>
              </a:rPr>
              <a:t>Marlagüe</a:t>
            </a:r>
            <a:r>
              <a:rPr lang="en-US" dirty="0">
                <a:solidFill>
                  <a:srgbClr val="FFFF00"/>
                </a:solidFill>
              </a:rPr>
              <a:t>, 35m</a:t>
            </a:r>
          </a:p>
          <a:p>
            <a:r>
              <a:rPr lang="en-US" dirty="0">
                <a:solidFill>
                  <a:srgbClr val="FFFF00"/>
                </a:solidFill>
              </a:rPr>
              <a:t>Launch: 6 Feb 2020 (UTC)</a:t>
            </a:r>
          </a:p>
          <a:p>
            <a:r>
              <a:rPr lang="en-US" dirty="0">
                <a:solidFill>
                  <a:srgbClr val="FFFF00"/>
                </a:solidFill>
              </a:rPr>
              <a:t>Launcher: Atlas V-411</a:t>
            </a:r>
          </a:p>
          <a:p>
            <a:r>
              <a:rPr lang="en-US" dirty="0">
                <a:solidFill>
                  <a:srgbClr val="FFFF00"/>
                </a:solidFill>
              </a:rPr>
              <a:t>Launch Complex 41, NASA-KSC</a:t>
            </a:r>
          </a:p>
          <a:p>
            <a:r>
              <a:rPr lang="en-US" dirty="0">
                <a:solidFill>
                  <a:srgbClr val="FFFF00"/>
                </a:solidFill>
              </a:rPr>
              <a:t>Direct escape trajectory to Venus</a:t>
            </a:r>
          </a:p>
          <a:p>
            <a:r>
              <a:rPr lang="en-US" b="1" i="1" dirty="0">
                <a:solidFill>
                  <a:srgbClr val="FFFF00"/>
                </a:solidFill>
              </a:rPr>
              <a:t>ESA</a:t>
            </a:r>
            <a:r>
              <a:rPr lang="en-US" dirty="0">
                <a:solidFill>
                  <a:srgbClr val="FFFF00"/>
                </a:solidFill>
              </a:rPr>
              <a:t> mission, with strong </a:t>
            </a:r>
            <a:r>
              <a:rPr lang="en-US" b="1" i="1" dirty="0">
                <a:solidFill>
                  <a:srgbClr val="FFFF00"/>
                </a:solidFill>
              </a:rPr>
              <a:t>NASA</a:t>
            </a:r>
            <a:r>
              <a:rPr lang="en-US" dirty="0">
                <a:solidFill>
                  <a:srgbClr val="FFFF00"/>
                </a:solidFill>
              </a:rPr>
              <a:t> participation</a:t>
            </a:r>
          </a:p>
        </p:txBody>
      </p:sp>
    </p:spTree>
    <p:extLst>
      <p:ext uri="{BB962C8B-B14F-4D97-AF65-F5344CB8AC3E}">
        <p14:creationId xmlns:p14="http://schemas.microsoft.com/office/powerpoint/2010/main" val="115674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EEF2-4F1B-BF4C-AFC5-65F72D115BBF}"/>
              </a:ext>
            </a:extLst>
          </p:cNvPr>
          <p:cNvSpPr>
            <a:spLocks noGrp="1"/>
          </p:cNvSpPr>
          <p:nvPr>
            <p:ph type="title"/>
          </p:nvPr>
        </p:nvSpPr>
        <p:spPr/>
        <p:txBody>
          <a:bodyPr/>
          <a:lstStyle/>
          <a:p>
            <a:r>
              <a:rPr lang="en-US" dirty="0"/>
              <a:t>Mission summary</a:t>
            </a:r>
          </a:p>
        </p:txBody>
      </p:sp>
      <p:pic>
        <p:nvPicPr>
          <p:cNvPr id="4" name="Picture 3">
            <a:extLst>
              <a:ext uri="{FF2B5EF4-FFF2-40B4-BE49-F238E27FC236}">
                <a16:creationId xmlns:a16="http://schemas.microsoft.com/office/drawing/2014/main" id="{31F9990B-EA3F-F74A-9933-8BA5EC71503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1348" y="2634887"/>
            <a:ext cx="5270105" cy="3571948"/>
          </a:xfrm>
          <a:prstGeom prst="rect">
            <a:avLst/>
          </a:prstGeom>
          <a:noFill/>
          <a:ln>
            <a:noFill/>
          </a:ln>
        </p:spPr>
      </p:pic>
      <p:sp>
        <p:nvSpPr>
          <p:cNvPr id="5" name="Content Placeholder 2">
            <a:extLst>
              <a:ext uri="{FF2B5EF4-FFF2-40B4-BE49-F238E27FC236}">
                <a16:creationId xmlns:a16="http://schemas.microsoft.com/office/drawing/2014/main" id="{4564E19D-CA3C-E24E-8933-EE788160052D}"/>
              </a:ext>
            </a:extLst>
          </p:cNvPr>
          <p:cNvSpPr>
            <a:spLocks noGrp="1"/>
          </p:cNvSpPr>
          <p:nvPr>
            <p:ph idx="1"/>
          </p:nvPr>
        </p:nvSpPr>
        <p:spPr>
          <a:xfrm>
            <a:off x="124052" y="1376631"/>
            <a:ext cx="3607348" cy="3823200"/>
          </a:xfrm>
          <a:noFill/>
        </p:spPr>
        <p:txBody>
          <a:bodyPr>
            <a:normAutofit lnSpcReduction="10000"/>
          </a:bodyPr>
          <a:lstStyle/>
          <a:p>
            <a:r>
              <a:rPr lang="en-US" dirty="0"/>
              <a:t>Cruise: 1.8 </a:t>
            </a:r>
            <a:r>
              <a:rPr lang="en-US" dirty="0" err="1"/>
              <a:t>yr</a:t>
            </a:r>
            <a:endParaRPr lang="en-US" dirty="0"/>
          </a:p>
          <a:p>
            <a:r>
              <a:rPr lang="en-US" dirty="0"/>
              <a:t>Nominal mission: 4 </a:t>
            </a:r>
            <a:r>
              <a:rPr lang="en-US" dirty="0" err="1"/>
              <a:t>yr</a:t>
            </a:r>
            <a:endParaRPr lang="en-US" dirty="0"/>
          </a:p>
          <a:p>
            <a:r>
              <a:rPr lang="en-US" dirty="0"/>
              <a:t>Extended mission: 3.5 </a:t>
            </a:r>
            <a:r>
              <a:rPr lang="en-US" dirty="0" err="1"/>
              <a:t>yr</a:t>
            </a:r>
            <a:endParaRPr lang="en-US" dirty="0"/>
          </a:p>
          <a:p>
            <a:r>
              <a:rPr lang="en-US" dirty="0"/>
              <a:t>Orbit: 0.28-0.91 AU</a:t>
            </a:r>
          </a:p>
          <a:p>
            <a:r>
              <a:rPr lang="en-US" dirty="0"/>
              <a:t>Period: 150-180 d</a:t>
            </a:r>
          </a:p>
          <a:p>
            <a:r>
              <a:rPr lang="en-US" dirty="0"/>
              <a:t>Out of ecliptic:</a:t>
            </a:r>
          </a:p>
          <a:p>
            <a:pPr lvl="1" indent="-449263"/>
            <a:r>
              <a:rPr lang="en-US" dirty="0"/>
              <a:t>&gt;24 </a:t>
            </a:r>
            <a:r>
              <a:rPr lang="en-US" dirty="0" err="1"/>
              <a:t>deg</a:t>
            </a:r>
            <a:r>
              <a:rPr lang="en-US" dirty="0"/>
              <a:t> (nominal mission)</a:t>
            </a:r>
          </a:p>
          <a:p>
            <a:pPr lvl="1" indent="-449263"/>
            <a:r>
              <a:rPr lang="en-US" dirty="0"/>
              <a:t>&gt;33 </a:t>
            </a:r>
            <a:r>
              <a:rPr lang="en-US" dirty="0" err="1"/>
              <a:t>deg</a:t>
            </a:r>
            <a:r>
              <a:rPr lang="en-US" dirty="0"/>
              <a:t> (extended mission)</a:t>
            </a:r>
          </a:p>
          <a:p>
            <a:pPr marL="9525" indent="-9525"/>
            <a:r>
              <a:rPr lang="en-US" dirty="0"/>
              <a:t>Reduced relative rotation: evolving structures on solar surface &amp; heliosphere for almost a complete solar rotation</a:t>
            </a:r>
          </a:p>
        </p:txBody>
      </p:sp>
      <p:pic>
        <p:nvPicPr>
          <p:cNvPr id="6" name="Solar Orbiter 02">
            <a:hlinkClick r:id="" action="ppaction://media"/>
            <a:extLst>
              <a:ext uri="{FF2B5EF4-FFF2-40B4-BE49-F238E27FC236}">
                <a16:creationId xmlns:a16="http://schemas.microsoft.com/office/drawing/2014/main" id="{DD9319E7-201B-9042-B9CA-2C5DBC25FB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10544" y="2658"/>
            <a:ext cx="5233456" cy="2943742"/>
          </a:xfrm>
          <a:prstGeom prst="rect">
            <a:avLst/>
          </a:prstGeom>
        </p:spPr>
      </p:pic>
    </p:spTree>
    <p:extLst>
      <p:ext uri="{BB962C8B-B14F-4D97-AF65-F5344CB8AC3E}">
        <p14:creationId xmlns:p14="http://schemas.microsoft.com/office/powerpoint/2010/main" val="102586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914F-4668-BD4E-97B0-B4FF996EDEA5}"/>
              </a:ext>
            </a:extLst>
          </p:cNvPr>
          <p:cNvSpPr>
            <a:spLocks noGrp="1"/>
          </p:cNvSpPr>
          <p:nvPr>
            <p:ph type="title"/>
          </p:nvPr>
        </p:nvSpPr>
        <p:spPr/>
        <p:txBody>
          <a:bodyPr/>
          <a:lstStyle/>
          <a:p>
            <a:r>
              <a:rPr lang="en-US" dirty="0"/>
              <a:t>Drivers and challenges</a:t>
            </a:r>
          </a:p>
        </p:txBody>
      </p:sp>
      <p:sp>
        <p:nvSpPr>
          <p:cNvPr id="3" name="Content Placeholder 2">
            <a:extLst>
              <a:ext uri="{FF2B5EF4-FFF2-40B4-BE49-F238E27FC236}">
                <a16:creationId xmlns:a16="http://schemas.microsoft.com/office/drawing/2014/main" id="{331B0315-96D0-E244-9484-DF9F5FD268E2}"/>
              </a:ext>
            </a:extLst>
          </p:cNvPr>
          <p:cNvSpPr>
            <a:spLocks noGrp="1"/>
          </p:cNvSpPr>
          <p:nvPr>
            <p:ph idx="1"/>
          </p:nvPr>
        </p:nvSpPr>
        <p:spPr>
          <a:xfrm>
            <a:off x="172800" y="864000"/>
            <a:ext cx="6885546" cy="5338800"/>
          </a:xfrm>
        </p:spPr>
        <p:txBody>
          <a:bodyPr/>
          <a:lstStyle/>
          <a:p>
            <a:pPr marL="285750" indent="-285750">
              <a:buFont typeface="Wingdings" pitchFamily="2" charset="2"/>
              <a:buChar char="q"/>
            </a:pPr>
            <a:r>
              <a:rPr lang="en-US" dirty="0"/>
              <a:t>Thermal control</a:t>
            </a:r>
          </a:p>
          <a:p>
            <a:pPr marL="285750" indent="-285750">
              <a:buFont typeface="Wingdings" pitchFamily="2" charset="2"/>
              <a:buChar char="q"/>
            </a:pPr>
            <a:r>
              <a:rPr lang="en-US" dirty="0"/>
              <a:t>Magnetic field and electrical charging</a:t>
            </a:r>
          </a:p>
          <a:p>
            <a:pPr marL="285750" indent="-285750">
              <a:buFont typeface="Wingdings" pitchFamily="2" charset="2"/>
              <a:buChar char="q"/>
            </a:pPr>
            <a:r>
              <a:rPr lang="en-US" dirty="0"/>
              <a:t>Stray light </a:t>
            </a:r>
          </a:p>
          <a:p>
            <a:pPr marL="285750" indent="-285750">
              <a:buFont typeface="Wingdings" pitchFamily="2" charset="2"/>
              <a:buChar char="q"/>
            </a:pPr>
            <a:r>
              <a:rPr lang="en-US" dirty="0"/>
              <a:t>Autonomous control</a:t>
            </a:r>
          </a:p>
          <a:p>
            <a:pPr marL="285750" indent="-285750">
              <a:buFont typeface="Wingdings" pitchFamily="2" charset="2"/>
              <a:buChar char="q"/>
            </a:pPr>
            <a:r>
              <a:rPr lang="en-US" dirty="0"/>
              <a:t>Pointing</a:t>
            </a:r>
          </a:p>
          <a:p>
            <a:pPr marL="285750" indent="-285750">
              <a:buFont typeface="Wingdings" pitchFamily="2" charset="2"/>
              <a:buChar char="q"/>
            </a:pPr>
            <a:r>
              <a:rPr lang="en-US" dirty="0"/>
              <a:t>Cleanliness</a:t>
            </a:r>
          </a:p>
        </p:txBody>
      </p:sp>
      <p:pic>
        <p:nvPicPr>
          <p:cNvPr id="4" name="Picture 3">
            <a:extLst>
              <a:ext uri="{FF2B5EF4-FFF2-40B4-BE49-F238E27FC236}">
                <a16:creationId xmlns:a16="http://schemas.microsoft.com/office/drawing/2014/main" id="{2F92DDC5-5BE0-8943-A854-123BECCBB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075" y="1314662"/>
            <a:ext cx="7131766" cy="5041840"/>
          </a:xfrm>
          <a:prstGeom prst="rect">
            <a:avLst/>
          </a:prstGeom>
        </p:spPr>
      </p:pic>
      <p:sp>
        <p:nvSpPr>
          <p:cNvPr id="5" name="Content Placeholder 2">
            <a:extLst>
              <a:ext uri="{FF2B5EF4-FFF2-40B4-BE49-F238E27FC236}">
                <a16:creationId xmlns:a16="http://schemas.microsoft.com/office/drawing/2014/main" id="{2244881D-EB60-034F-8E3C-8E626BA154C4}"/>
              </a:ext>
            </a:extLst>
          </p:cNvPr>
          <p:cNvSpPr txBox="1">
            <a:spLocks/>
          </p:cNvSpPr>
          <p:nvPr/>
        </p:nvSpPr>
        <p:spPr bwMode="auto">
          <a:xfrm>
            <a:off x="6281048" y="3478229"/>
            <a:ext cx="2862952" cy="357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715963" indent="-350838"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076325" indent="-358775"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1439863" indent="-358775"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1801813" indent="-366713"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a:lnSpc>
                <a:spcPct val="150000"/>
              </a:lnSpc>
            </a:pPr>
            <a:r>
              <a:rPr lang="en-GB" altLang="en-US" sz="1400" dirty="0"/>
              <a:t>Render of Solar Orbiter</a:t>
            </a:r>
          </a:p>
        </p:txBody>
      </p:sp>
    </p:spTree>
    <p:extLst>
      <p:ext uri="{BB962C8B-B14F-4D97-AF65-F5344CB8AC3E}">
        <p14:creationId xmlns:p14="http://schemas.microsoft.com/office/powerpoint/2010/main" val="187769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A384-A191-A44D-A754-099ECA842E12}"/>
              </a:ext>
            </a:extLst>
          </p:cNvPr>
          <p:cNvSpPr>
            <a:spLocks noGrp="1"/>
          </p:cNvSpPr>
          <p:nvPr>
            <p:ph type="title"/>
          </p:nvPr>
        </p:nvSpPr>
        <p:spPr/>
        <p:txBody>
          <a:bodyPr/>
          <a:lstStyle/>
          <a:p>
            <a:r>
              <a:rPr lang="en-US" dirty="0"/>
              <a:t>Testing for the harsh space environment</a:t>
            </a:r>
          </a:p>
        </p:txBody>
      </p:sp>
      <p:pic>
        <p:nvPicPr>
          <p:cNvPr id="4" name="Picture 3">
            <a:extLst>
              <a:ext uri="{FF2B5EF4-FFF2-40B4-BE49-F238E27FC236}">
                <a16:creationId xmlns:a16="http://schemas.microsoft.com/office/drawing/2014/main" id="{CFC044B3-4620-ED4B-913E-2BED30098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7" y="1472706"/>
            <a:ext cx="2805189" cy="1985211"/>
          </a:xfrm>
          <a:prstGeom prst="rect">
            <a:avLst/>
          </a:prstGeom>
        </p:spPr>
      </p:pic>
      <p:pic>
        <p:nvPicPr>
          <p:cNvPr id="5" name="Grafik 1">
            <a:extLst>
              <a:ext uri="{FF2B5EF4-FFF2-40B4-BE49-F238E27FC236}">
                <a16:creationId xmlns:a16="http://schemas.microsoft.com/office/drawing/2014/main" id="{6C6CC9F6-4394-224E-B67A-C29A4F56DE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248" t="97" r="10912" b="-1"/>
          <a:stretch/>
        </p:blipFill>
        <p:spPr>
          <a:xfrm>
            <a:off x="6297106" y="1472705"/>
            <a:ext cx="2771481" cy="2198534"/>
          </a:xfrm>
          <a:prstGeom prst="rect">
            <a:avLst/>
          </a:prstGeom>
        </p:spPr>
      </p:pic>
      <p:pic>
        <p:nvPicPr>
          <p:cNvPr id="6" name="Grafik 2">
            <a:extLst>
              <a:ext uri="{FF2B5EF4-FFF2-40B4-BE49-F238E27FC236}">
                <a16:creationId xmlns:a16="http://schemas.microsoft.com/office/drawing/2014/main" id="{24000AF6-FF3C-FD47-AC59-B533033C1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53" y="3671240"/>
            <a:ext cx="2805189" cy="1870125"/>
          </a:xfrm>
          <a:prstGeom prst="rect">
            <a:avLst/>
          </a:prstGeom>
        </p:spPr>
      </p:pic>
      <p:pic>
        <p:nvPicPr>
          <p:cNvPr id="7" name="Picture 6" descr="PHOTO-2019-05-06-20-53-42 EMC test chamber">
            <a:extLst>
              <a:ext uri="{FF2B5EF4-FFF2-40B4-BE49-F238E27FC236}">
                <a16:creationId xmlns:a16="http://schemas.microsoft.com/office/drawing/2014/main" id="{1995F332-4D24-2749-92FB-B9FA4857151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050" y="3133396"/>
            <a:ext cx="1918029" cy="2495422"/>
          </a:xfrm>
          <a:prstGeom prst="rect">
            <a:avLst/>
          </a:prstGeom>
          <a:solidFill>
            <a:schemeClr val="bg1"/>
          </a:solidFill>
          <a:ln>
            <a:noFill/>
          </a:ln>
        </p:spPr>
      </p:pic>
      <p:pic>
        <p:nvPicPr>
          <p:cNvPr id="8" name="Picture 7" descr="41125_A4">
            <a:extLst>
              <a:ext uri="{FF2B5EF4-FFF2-40B4-BE49-F238E27FC236}">
                <a16:creationId xmlns:a16="http://schemas.microsoft.com/office/drawing/2014/main" id="{841E692B-6D33-6843-A9E1-9DF7731E278A}"/>
              </a:ext>
            </a:extLst>
          </p:cNvPr>
          <p:cNvPicPr/>
          <p:nvPr/>
        </p:nvPicPr>
        <p:blipFill>
          <a:blip r:embed="rId6" cstate="print">
            <a:extLst>
              <a:ext uri="{28A0092B-C50C-407E-A947-70E740481C1C}">
                <a14:useLocalDpi xmlns:a14="http://schemas.microsoft.com/office/drawing/2010/main" val="0"/>
              </a:ext>
            </a:extLst>
          </a:blip>
          <a:srcRect l="25914" r="11130"/>
          <a:stretch>
            <a:fillRect/>
          </a:stretch>
        </p:blipFill>
        <p:spPr bwMode="auto">
          <a:xfrm>
            <a:off x="6527160" y="3758693"/>
            <a:ext cx="2541427" cy="1870641"/>
          </a:xfrm>
          <a:prstGeom prst="rect">
            <a:avLst/>
          </a:prstGeom>
          <a:noFill/>
          <a:ln>
            <a:noFill/>
          </a:ln>
        </p:spPr>
      </p:pic>
      <p:pic>
        <p:nvPicPr>
          <p:cNvPr id="9" name="Picture 8">
            <a:extLst>
              <a:ext uri="{FF2B5EF4-FFF2-40B4-BE49-F238E27FC236}">
                <a16:creationId xmlns:a16="http://schemas.microsoft.com/office/drawing/2014/main" id="{F64BA26B-F1F7-6446-BAA4-59CB0F2A5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8418" y="1472706"/>
            <a:ext cx="1639570" cy="2463755"/>
          </a:xfrm>
          <a:prstGeom prst="rect">
            <a:avLst/>
          </a:prstGeom>
        </p:spPr>
      </p:pic>
      <p:sp>
        <p:nvSpPr>
          <p:cNvPr id="10" name="TextBox 9">
            <a:extLst>
              <a:ext uri="{FF2B5EF4-FFF2-40B4-BE49-F238E27FC236}">
                <a16:creationId xmlns:a16="http://schemas.microsoft.com/office/drawing/2014/main" id="{59280C1B-3D6E-3641-9F5B-CD055904B66F}"/>
              </a:ext>
            </a:extLst>
          </p:cNvPr>
          <p:cNvSpPr txBox="1"/>
          <p:nvPr/>
        </p:nvSpPr>
        <p:spPr>
          <a:xfrm>
            <a:off x="4194138" y="1524866"/>
            <a:ext cx="332142" cy="369332"/>
          </a:xfrm>
          <a:prstGeom prst="rect">
            <a:avLst/>
          </a:prstGeom>
          <a:solidFill>
            <a:srgbClr val="00B050"/>
          </a:solidFill>
        </p:spPr>
        <p:txBody>
          <a:bodyPr wrap="none" rtlCol="0">
            <a:spAutoFit/>
          </a:bodyPr>
          <a:lstStyle/>
          <a:p>
            <a:r>
              <a:rPr lang="en-US" dirty="0">
                <a:solidFill>
                  <a:schemeClr val="bg1">
                    <a:lumMod val="75000"/>
                  </a:schemeClr>
                </a:solidFill>
              </a:rPr>
              <a:t>2</a:t>
            </a:r>
          </a:p>
        </p:txBody>
      </p:sp>
      <p:sp>
        <p:nvSpPr>
          <p:cNvPr id="11" name="TextBox 10">
            <a:extLst>
              <a:ext uri="{FF2B5EF4-FFF2-40B4-BE49-F238E27FC236}">
                <a16:creationId xmlns:a16="http://schemas.microsoft.com/office/drawing/2014/main" id="{85B6FAE2-6406-AF49-A6DC-895E6835190D}"/>
              </a:ext>
            </a:extLst>
          </p:cNvPr>
          <p:cNvSpPr txBox="1"/>
          <p:nvPr/>
        </p:nvSpPr>
        <p:spPr>
          <a:xfrm>
            <a:off x="143086" y="1524866"/>
            <a:ext cx="332142" cy="369332"/>
          </a:xfrm>
          <a:prstGeom prst="rect">
            <a:avLst/>
          </a:prstGeom>
          <a:solidFill>
            <a:srgbClr val="00B050"/>
          </a:solidFill>
        </p:spPr>
        <p:txBody>
          <a:bodyPr wrap="none" rtlCol="0">
            <a:spAutoFit/>
          </a:bodyPr>
          <a:lstStyle/>
          <a:p>
            <a:r>
              <a:rPr lang="en-US" dirty="0">
                <a:solidFill>
                  <a:schemeClr val="bg1">
                    <a:lumMod val="75000"/>
                  </a:schemeClr>
                </a:solidFill>
              </a:rPr>
              <a:t>1</a:t>
            </a:r>
          </a:p>
        </p:txBody>
      </p:sp>
      <p:sp>
        <p:nvSpPr>
          <p:cNvPr id="12" name="TextBox 11">
            <a:extLst>
              <a:ext uri="{FF2B5EF4-FFF2-40B4-BE49-F238E27FC236}">
                <a16:creationId xmlns:a16="http://schemas.microsoft.com/office/drawing/2014/main" id="{BD09B674-8BBA-0543-B1F7-475F48C839A7}"/>
              </a:ext>
            </a:extLst>
          </p:cNvPr>
          <p:cNvSpPr txBox="1"/>
          <p:nvPr/>
        </p:nvSpPr>
        <p:spPr>
          <a:xfrm>
            <a:off x="8644380" y="1524866"/>
            <a:ext cx="332142" cy="369332"/>
          </a:xfrm>
          <a:prstGeom prst="rect">
            <a:avLst/>
          </a:prstGeom>
          <a:solidFill>
            <a:srgbClr val="00B050"/>
          </a:solidFill>
        </p:spPr>
        <p:txBody>
          <a:bodyPr wrap="none" rtlCol="0">
            <a:spAutoFit/>
          </a:bodyPr>
          <a:lstStyle/>
          <a:p>
            <a:r>
              <a:rPr lang="en-US" dirty="0">
                <a:solidFill>
                  <a:schemeClr val="bg1">
                    <a:lumMod val="75000"/>
                  </a:schemeClr>
                </a:solidFill>
              </a:rPr>
              <a:t>3</a:t>
            </a:r>
          </a:p>
        </p:txBody>
      </p:sp>
      <p:sp>
        <p:nvSpPr>
          <p:cNvPr id="13" name="TextBox 12">
            <a:extLst>
              <a:ext uri="{FF2B5EF4-FFF2-40B4-BE49-F238E27FC236}">
                <a16:creationId xmlns:a16="http://schemas.microsoft.com/office/drawing/2014/main" id="{AE6F21BB-BA97-214F-A2F3-584E5C7DC36F}"/>
              </a:ext>
            </a:extLst>
          </p:cNvPr>
          <p:cNvSpPr txBox="1"/>
          <p:nvPr/>
        </p:nvSpPr>
        <p:spPr>
          <a:xfrm>
            <a:off x="2433079" y="3845546"/>
            <a:ext cx="332142" cy="369332"/>
          </a:xfrm>
          <a:prstGeom prst="rect">
            <a:avLst/>
          </a:prstGeom>
          <a:solidFill>
            <a:srgbClr val="00B050"/>
          </a:solidFill>
        </p:spPr>
        <p:txBody>
          <a:bodyPr wrap="none" rtlCol="0">
            <a:spAutoFit/>
          </a:bodyPr>
          <a:lstStyle/>
          <a:p>
            <a:r>
              <a:rPr lang="en-US" dirty="0">
                <a:solidFill>
                  <a:schemeClr val="bg1">
                    <a:lumMod val="75000"/>
                  </a:schemeClr>
                </a:solidFill>
              </a:rPr>
              <a:t>4</a:t>
            </a:r>
          </a:p>
        </p:txBody>
      </p:sp>
      <p:sp>
        <p:nvSpPr>
          <p:cNvPr id="14" name="TextBox 13">
            <a:extLst>
              <a:ext uri="{FF2B5EF4-FFF2-40B4-BE49-F238E27FC236}">
                <a16:creationId xmlns:a16="http://schemas.microsoft.com/office/drawing/2014/main" id="{C884B033-94F8-E84B-850E-8ACB2FC00A39}"/>
              </a:ext>
            </a:extLst>
          </p:cNvPr>
          <p:cNvSpPr txBox="1"/>
          <p:nvPr/>
        </p:nvSpPr>
        <p:spPr>
          <a:xfrm>
            <a:off x="5763379" y="5202924"/>
            <a:ext cx="332142" cy="369332"/>
          </a:xfrm>
          <a:prstGeom prst="rect">
            <a:avLst/>
          </a:prstGeom>
          <a:solidFill>
            <a:srgbClr val="00B050"/>
          </a:solidFill>
        </p:spPr>
        <p:txBody>
          <a:bodyPr wrap="none" rtlCol="0">
            <a:spAutoFit/>
          </a:bodyPr>
          <a:lstStyle/>
          <a:p>
            <a:r>
              <a:rPr lang="en-US" dirty="0">
                <a:solidFill>
                  <a:schemeClr val="bg1">
                    <a:lumMod val="75000"/>
                  </a:schemeClr>
                </a:solidFill>
              </a:rPr>
              <a:t>5</a:t>
            </a:r>
          </a:p>
        </p:txBody>
      </p:sp>
      <p:sp>
        <p:nvSpPr>
          <p:cNvPr id="15" name="TextBox 14">
            <a:extLst>
              <a:ext uri="{FF2B5EF4-FFF2-40B4-BE49-F238E27FC236}">
                <a16:creationId xmlns:a16="http://schemas.microsoft.com/office/drawing/2014/main" id="{7B72B59A-0222-4542-BCA3-D97E7C2C6736}"/>
              </a:ext>
            </a:extLst>
          </p:cNvPr>
          <p:cNvSpPr txBox="1"/>
          <p:nvPr/>
        </p:nvSpPr>
        <p:spPr>
          <a:xfrm>
            <a:off x="8644380" y="5202924"/>
            <a:ext cx="332142" cy="369332"/>
          </a:xfrm>
          <a:prstGeom prst="rect">
            <a:avLst/>
          </a:prstGeom>
          <a:solidFill>
            <a:srgbClr val="00B050"/>
          </a:solidFill>
        </p:spPr>
        <p:txBody>
          <a:bodyPr wrap="none" rtlCol="0">
            <a:spAutoFit/>
          </a:bodyPr>
          <a:lstStyle/>
          <a:p>
            <a:r>
              <a:rPr lang="en-US" dirty="0">
                <a:solidFill>
                  <a:schemeClr val="bg1">
                    <a:lumMod val="75000"/>
                  </a:schemeClr>
                </a:solidFill>
              </a:rPr>
              <a:t>6</a:t>
            </a:r>
          </a:p>
        </p:txBody>
      </p:sp>
    </p:spTree>
    <p:extLst>
      <p:ext uri="{BB962C8B-B14F-4D97-AF65-F5344CB8AC3E}">
        <p14:creationId xmlns:p14="http://schemas.microsoft.com/office/powerpoint/2010/main" val="185182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0F08-03A0-F24B-B912-224885987B3A}"/>
              </a:ext>
            </a:extLst>
          </p:cNvPr>
          <p:cNvSpPr>
            <a:spLocks noGrp="1"/>
          </p:cNvSpPr>
          <p:nvPr>
            <p:ph type="title"/>
          </p:nvPr>
        </p:nvSpPr>
        <p:spPr/>
        <p:txBody>
          <a:bodyPr/>
          <a:lstStyle/>
          <a:p>
            <a:r>
              <a:rPr lang="en-US" dirty="0"/>
              <a:t>Launch campaign</a:t>
            </a:r>
          </a:p>
        </p:txBody>
      </p:sp>
      <p:sp>
        <p:nvSpPr>
          <p:cNvPr id="3" name="Content Placeholder 2">
            <a:extLst>
              <a:ext uri="{FF2B5EF4-FFF2-40B4-BE49-F238E27FC236}">
                <a16:creationId xmlns:a16="http://schemas.microsoft.com/office/drawing/2014/main" id="{DB7206DB-8A1B-C948-9C86-13F85DCFFD4C}"/>
              </a:ext>
            </a:extLst>
          </p:cNvPr>
          <p:cNvSpPr>
            <a:spLocks noGrp="1"/>
          </p:cNvSpPr>
          <p:nvPr>
            <p:ph idx="1"/>
          </p:nvPr>
        </p:nvSpPr>
        <p:spPr>
          <a:xfrm>
            <a:off x="5146098" y="864000"/>
            <a:ext cx="3774702" cy="5338800"/>
          </a:xfrm>
        </p:spPr>
        <p:txBody>
          <a:bodyPr>
            <a:normAutofit/>
          </a:bodyPr>
          <a:lstStyle/>
          <a:p>
            <a:pPr marL="268288" indent="-257175">
              <a:buFont typeface="Wingdings" pitchFamily="2" charset="2"/>
              <a:buChar char="q"/>
            </a:pPr>
            <a:r>
              <a:rPr lang="en-GB" dirty="0"/>
              <a:t>S/C processing facility – ready</a:t>
            </a:r>
          </a:p>
          <a:p>
            <a:pPr marL="268288" indent="-257175">
              <a:buFont typeface="Wingdings" pitchFamily="2" charset="2"/>
              <a:buChar char="q"/>
            </a:pPr>
            <a:r>
              <a:rPr lang="en-GB" dirty="0"/>
              <a:t>Launcher vehicle production status – as planned</a:t>
            </a:r>
          </a:p>
          <a:p>
            <a:pPr marL="268288" indent="-257175">
              <a:buFont typeface="Wingdings" pitchFamily="2" charset="2"/>
              <a:buChar char="q"/>
            </a:pPr>
            <a:r>
              <a:rPr lang="en-GB" b="1" dirty="0"/>
              <a:t>S/C arrival on 31 Oct</a:t>
            </a:r>
            <a:endParaRPr lang="en-US" dirty="0"/>
          </a:p>
          <a:p>
            <a:pPr marL="268288" indent="-257175">
              <a:buFont typeface="Wingdings" pitchFamily="2" charset="2"/>
              <a:buChar char="q"/>
            </a:pPr>
            <a:r>
              <a:rPr lang="en-GB" dirty="0"/>
              <a:t>Start of integrated operations on 16 Jan 2020</a:t>
            </a:r>
          </a:p>
          <a:p>
            <a:pPr marL="268288" indent="-257175">
              <a:buFont typeface="Wingdings" pitchFamily="2" charset="2"/>
              <a:buChar char="q"/>
            </a:pPr>
            <a:r>
              <a:rPr lang="en-GB" dirty="0"/>
              <a:t>Launch date 6 Feb 2020 (UTC)</a:t>
            </a:r>
          </a:p>
        </p:txBody>
      </p:sp>
      <p:sp>
        <p:nvSpPr>
          <p:cNvPr id="4" name="Content Placeholder 8">
            <a:extLst>
              <a:ext uri="{FF2B5EF4-FFF2-40B4-BE49-F238E27FC236}">
                <a16:creationId xmlns:a16="http://schemas.microsoft.com/office/drawing/2014/main" id="{0456FDC5-3E24-B145-8F3C-6D906AEF7CD8}"/>
              </a:ext>
            </a:extLst>
          </p:cNvPr>
          <p:cNvSpPr txBox="1">
            <a:spLocks/>
          </p:cNvSpPr>
          <p:nvPr/>
        </p:nvSpPr>
        <p:spPr>
          <a:xfrm>
            <a:off x="172801" y="3354651"/>
            <a:ext cx="3756262" cy="35749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ctr">
              <a:lnSpc>
                <a:spcPct val="100000"/>
              </a:lnSpc>
            </a:pPr>
            <a:r>
              <a:rPr lang="en-US" sz="1400" kern="0" dirty="0" err="1"/>
              <a:t>Astrotech</a:t>
            </a:r>
            <a:r>
              <a:rPr lang="en-US" sz="1400" kern="0" dirty="0"/>
              <a:t> and KSC’s launch complex 41</a:t>
            </a:r>
          </a:p>
          <a:p>
            <a:pPr>
              <a:lnSpc>
                <a:spcPct val="100000"/>
              </a:lnSpc>
            </a:pPr>
            <a:endParaRPr lang="en-US" kern="0" dirty="0"/>
          </a:p>
        </p:txBody>
      </p:sp>
      <p:pic>
        <p:nvPicPr>
          <p:cNvPr id="5" name="Picture 4">
            <a:extLst>
              <a:ext uri="{FF2B5EF4-FFF2-40B4-BE49-F238E27FC236}">
                <a16:creationId xmlns:a16="http://schemas.microsoft.com/office/drawing/2014/main" id="{4B9C9794-EF01-F548-9BCA-EEEEE8502731}"/>
              </a:ext>
            </a:extLst>
          </p:cNvPr>
          <p:cNvPicPr/>
          <p:nvPr/>
        </p:nvPicPr>
        <p:blipFill>
          <a:blip r:embed="rId2"/>
          <a:stretch>
            <a:fillRect/>
          </a:stretch>
        </p:blipFill>
        <p:spPr>
          <a:xfrm>
            <a:off x="172800" y="864000"/>
            <a:ext cx="4973298" cy="2464110"/>
          </a:xfrm>
          <a:prstGeom prst="rect">
            <a:avLst/>
          </a:prstGeom>
        </p:spPr>
      </p:pic>
      <p:pic>
        <p:nvPicPr>
          <p:cNvPr id="6" name="Picture 5">
            <a:extLst>
              <a:ext uri="{FF2B5EF4-FFF2-40B4-BE49-F238E27FC236}">
                <a16:creationId xmlns:a16="http://schemas.microsoft.com/office/drawing/2014/main" id="{5A647032-C646-6A46-84C2-975B70C50531}"/>
              </a:ext>
            </a:extLst>
          </p:cNvPr>
          <p:cNvPicPr/>
          <p:nvPr/>
        </p:nvPicPr>
        <p:blipFill>
          <a:blip r:embed="rId3"/>
          <a:stretch>
            <a:fillRect/>
          </a:stretch>
        </p:blipFill>
        <p:spPr>
          <a:xfrm>
            <a:off x="3929063" y="3328111"/>
            <a:ext cx="4991737" cy="2874690"/>
          </a:xfrm>
          <a:prstGeom prst="rect">
            <a:avLst/>
          </a:prstGeom>
        </p:spPr>
      </p:pic>
      <p:pic>
        <p:nvPicPr>
          <p:cNvPr id="8" name="Picture 7">
            <a:extLst>
              <a:ext uri="{FF2B5EF4-FFF2-40B4-BE49-F238E27FC236}">
                <a16:creationId xmlns:a16="http://schemas.microsoft.com/office/drawing/2014/main" id="{69D221C8-DCF5-864D-A707-8CF95F64A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00" y="4634003"/>
            <a:ext cx="3629025" cy="1568797"/>
          </a:xfrm>
          <a:prstGeom prst="rect">
            <a:avLst/>
          </a:prstGeom>
        </p:spPr>
      </p:pic>
      <p:sp>
        <p:nvSpPr>
          <p:cNvPr id="9" name="Content Placeholder 8">
            <a:extLst>
              <a:ext uri="{FF2B5EF4-FFF2-40B4-BE49-F238E27FC236}">
                <a16:creationId xmlns:a16="http://schemas.microsoft.com/office/drawing/2014/main" id="{CB000935-6B02-FE46-B8B4-1ECF2CC90D17}"/>
              </a:ext>
            </a:extLst>
          </p:cNvPr>
          <p:cNvSpPr txBox="1">
            <a:spLocks/>
          </p:cNvSpPr>
          <p:nvPr/>
        </p:nvSpPr>
        <p:spPr>
          <a:xfrm>
            <a:off x="109181" y="4276506"/>
            <a:ext cx="3756262" cy="35749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ctr">
              <a:lnSpc>
                <a:spcPct val="100000"/>
              </a:lnSpc>
            </a:pPr>
            <a:r>
              <a:rPr lang="en-US" sz="1400" kern="0" dirty="0"/>
              <a:t>Antonov-124, Cayenne Airport</a:t>
            </a:r>
          </a:p>
          <a:p>
            <a:pPr>
              <a:lnSpc>
                <a:spcPct val="100000"/>
              </a:lnSpc>
            </a:pPr>
            <a:endParaRPr lang="en-US" kern="0" dirty="0"/>
          </a:p>
        </p:txBody>
      </p:sp>
    </p:spTree>
    <p:extLst>
      <p:ext uri="{BB962C8B-B14F-4D97-AF65-F5344CB8AC3E}">
        <p14:creationId xmlns:p14="http://schemas.microsoft.com/office/powerpoint/2010/main" val="97024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B9D65-8496-8C4D-B2AF-4B5C76DAF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0" y="2621924"/>
            <a:ext cx="4320178" cy="3611724"/>
          </a:xfrm>
          <a:prstGeom prst="rect">
            <a:avLst/>
          </a:prstGeom>
        </p:spPr>
      </p:pic>
      <p:sp>
        <p:nvSpPr>
          <p:cNvPr id="2" name="Title 1">
            <a:extLst>
              <a:ext uri="{FF2B5EF4-FFF2-40B4-BE49-F238E27FC236}">
                <a16:creationId xmlns:a16="http://schemas.microsoft.com/office/drawing/2014/main" id="{2C7969AA-FD0B-E24A-A94B-59B7184377AF}"/>
              </a:ext>
            </a:extLst>
          </p:cNvPr>
          <p:cNvSpPr>
            <a:spLocks noGrp="1"/>
          </p:cNvSpPr>
          <p:nvPr>
            <p:ph type="title"/>
          </p:nvPr>
        </p:nvSpPr>
        <p:spPr/>
        <p:txBody>
          <a:bodyPr/>
          <a:lstStyle/>
          <a:p>
            <a:r>
              <a:rPr lang="en-US" dirty="0"/>
              <a:t>Flight operations</a:t>
            </a:r>
          </a:p>
        </p:txBody>
      </p:sp>
      <p:sp>
        <p:nvSpPr>
          <p:cNvPr id="3" name="Content Placeholder 2">
            <a:extLst>
              <a:ext uri="{FF2B5EF4-FFF2-40B4-BE49-F238E27FC236}">
                <a16:creationId xmlns:a16="http://schemas.microsoft.com/office/drawing/2014/main" id="{ED746970-F765-5E45-8846-754E1152D111}"/>
              </a:ext>
            </a:extLst>
          </p:cNvPr>
          <p:cNvSpPr>
            <a:spLocks noGrp="1"/>
          </p:cNvSpPr>
          <p:nvPr>
            <p:ph idx="1"/>
          </p:nvPr>
        </p:nvSpPr>
        <p:spPr>
          <a:xfrm>
            <a:off x="118978" y="864000"/>
            <a:ext cx="8748000" cy="5338800"/>
          </a:xfrm>
        </p:spPr>
        <p:txBody>
          <a:bodyPr/>
          <a:lstStyle/>
          <a:p>
            <a:pPr marL="285750" indent="-285750">
              <a:buFont typeface="Wingdings" pitchFamily="2" charset="2"/>
              <a:buChar char="q"/>
            </a:pPr>
            <a:r>
              <a:rPr lang="en-US" dirty="0"/>
              <a:t>Operated from ESOC and ESAC</a:t>
            </a:r>
          </a:p>
          <a:p>
            <a:pPr marL="627063" lvl="1" indent="-306388">
              <a:buFont typeface="Wingdings" pitchFamily="2" charset="2"/>
              <a:buChar char="q"/>
            </a:pPr>
            <a:r>
              <a:rPr lang="en-US" dirty="0"/>
              <a:t>ESTRACK ground stations</a:t>
            </a:r>
          </a:p>
          <a:p>
            <a:pPr marL="285750" indent="-285750">
              <a:buFont typeface="Wingdings" pitchFamily="2" charset="2"/>
              <a:buChar char="q"/>
            </a:pPr>
            <a:r>
              <a:rPr lang="en-US" dirty="0"/>
              <a:t>Collaborative long-term planning</a:t>
            </a:r>
          </a:p>
          <a:p>
            <a:pPr marL="285750" indent="-285750">
              <a:buFont typeface="Wingdings" pitchFamily="2" charset="2"/>
              <a:buChar char="q"/>
            </a:pPr>
            <a:r>
              <a:rPr lang="en-US" dirty="0"/>
              <a:t>Frequent solar conjunctions</a:t>
            </a:r>
          </a:p>
          <a:p>
            <a:pPr marL="285750" indent="-285750">
              <a:buFont typeface="Wingdings" pitchFamily="2" charset="2"/>
              <a:buChar char="q"/>
            </a:pPr>
            <a:r>
              <a:rPr lang="en-US" dirty="0"/>
              <a:t>“Tidal” data backlog, &lt;5 months latency </a:t>
            </a:r>
          </a:p>
        </p:txBody>
      </p:sp>
      <p:pic>
        <p:nvPicPr>
          <p:cNvPr id="5" name="Picture 4">
            <a:extLst>
              <a:ext uri="{FF2B5EF4-FFF2-40B4-BE49-F238E27FC236}">
                <a16:creationId xmlns:a16="http://schemas.microsoft.com/office/drawing/2014/main" id="{588EF43C-5599-C64F-922B-06C63C92BCF5}"/>
              </a:ext>
            </a:extLst>
          </p:cNvPr>
          <p:cNvPicPr>
            <a:picLocks noChangeAspect="1"/>
          </p:cNvPicPr>
          <p:nvPr/>
        </p:nvPicPr>
        <p:blipFill rotWithShape="1">
          <a:blip r:embed="rId4">
            <a:extLst>
              <a:ext uri="{28A0092B-C50C-407E-A947-70E740481C1C}">
                <a14:useLocalDpi xmlns:a14="http://schemas.microsoft.com/office/drawing/2010/main" val="0"/>
              </a:ext>
            </a:extLst>
          </a:blip>
          <a:srcRect l="20331" r="14328"/>
          <a:stretch/>
        </p:blipFill>
        <p:spPr>
          <a:xfrm>
            <a:off x="4707467" y="864000"/>
            <a:ext cx="4213333" cy="3574107"/>
          </a:xfrm>
          <a:prstGeom prst="rect">
            <a:avLst/>
          </a:prstGeom>
        </p:spPr>
      </p:pic>
      <p:sp>
        <p:nvSpPr>
          <p:cNvPr id="8" name="Content Placeholder 8">
            <a:extLst>
              <a:ext uri="{FF2B5EF4-FFF2-40B4-BE49-F238E27FC236}">
                <a16:creationId xmlns:a16="http://schemas.microsoft.com/office/drawing/2014/main" id="{3B48F486-EF8F-484A-A9C4-44BE9D333B68}"/>
              </a:ext>
            </a:extLst>
          </p:cNvPr>
          <p:cNvSpPr txBox="1">
            <a:spLocks/>
          </p:cNvSpPr>
          <p:nvPr/>
        </p:nvSpPr>
        <p:spPr>
          <a:xfrm>
            <a:off x="4936002" y="4534320"/>
            <a:ext cx="3756262" cy="35749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ctr">
              <a:lnSpc>
                <a:spcPct val="100000"/>
              </a:lnSpc>
            </a:pPr>
            <a:r>
              <a:rPr lang="en-US" sz="1400" kern="0" dirty="0" err="1"/>
              <a:t>Marlagüe</a:t>
            </a:r>
            <a:r>
              <a:rPr lang="en-US" sz="1400" kern="0" dirty="0"/>
              <a:t> 35 m antenna, Argentina</a:t>
            </a:r>
            <a:endParaRPr lang="en-US" kern="0" dirty="0"/>
          </a:p>
        </p:txBody>
      </p:sp>
      <p:sp>
        <p:nvSpPr>
          <p:cNvPr id="10" name="Content Placeholder 8">
            <a:extLst>
              <a:ext uri="{FF2B5EF4-FFF2-40B4-BE49-F238E27FC236}">
                <a16:creationId xmlns:a16="http://schemas.microsoft.com/office/drawing/2014/main" id="{FEDF8083-D6B7-714D-BE17-5D54348D4FC3}"/>
              </a:ext>
            </a:extLst>
          </p:cNvPr>
          <p:cNvSpPr txBox="1">
            <a:spLocks/>
          </p:cNvSpPr>
          <p:nvPr/>
        </p:nvSpPr>
        <p:spPr>
          <a:xfrm>
            <a:off x="4546800" y="5845303"/>
            <a:ext cx="3756262" cy="35749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nSpc>
                <a:spcPct val="100000"/>
              </a:lnSpc>
            </a:pPr>
            <a:r>
              <a:rPr lang="en-US" sz="1400" kern="0" dirty="0"/>
              <a:t>ESOC’s main control room, Darmstadt</a:t>
            </a:r>
            <a:endParaRPr lang="en-US" kern="0" dirty="0"/>
          </a:p>
        </p:txBody>
      </p:sp>
    </p:spTree>
    <p:extLst>
      <p:ext uri="{BB962C8B-B14F-4D97-AF65-F5344CB8AC3E}">
        <p14:creationId xmlns:p14="http://schemas.microsoft.com/office/powerpoint/2010/main" val="4175486723"/>
      </p:ext>
    </p:extLst>
  </p:cSld>
  <p:clrMapOvr>
    <a:masterClrMapping/>
  </p:clrMapOvr>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potx" id="{DB15AC66-F376-4FDA-AEBD-2A4AA3085F07}" vid="{CEDCDA6D-37EF-4B74-B511-B725DAE7821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DE67DC-0345-49EC-B880-0A483B7BB2AD}">
  <ds:schemaRefs>
    <ds:schemaRef ds:uri="http://purl.org/dc/elements/1.1/"/>
    <ds:schemaRef ds:uri="http://schemas.microsoft.com/office/2006/metadata/properties"/>
    <ds:schemaRef ds:uri="f2760952-b3bb-408f-ace6-eb1e07642b8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3B582352-888A-4727-9B6A-670345A5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E3F8D4-779E-482B-9027-84EA9EAEE0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ESA Presentation</Template>
  <TotalTime>596</TotalTime>
  <Words>994</Words>
  <Application>Microsoft Macintosh PowerPoint</Application>
  <PresentationFormat>On-screen Show (4:3)</PresentationFormat>
  <Paragraphs>146</Paragraphs>
  <Slides>10</Slides>
  <Notes>6</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PMingLiU</vt:lpstr>
      <vt:lpstr>Arial</vt:lpstr>
      <vt:lpstr>Calibri</vt:lpstr>
      <vt:lpstr>Helvetica Neue</vt:lpstr>
      <vt:lpstr>Times New Roman</vt:lpstr>
      <vt:lpstr>Verdana</vt:lpstr>
      <vt:lpstr>Wingdings</vt:lpstr>
      <vt:lpstr>Esa presentation</vt:lpstr>
      <vt:lpstr>PowerPoint Presentation</vt:lpstr>
      <vt:lpstr>The ESA Fleet in the Solar System</vt:lpstr>
      <vt:lpstr>Science top level questions &amp; payload complement</vt:lpstr>
      <vt:lpstr>Mission summary</vt:lpstr>
      <vt:lpstr>Mission summary</vt:lpstr>
      <vt:lpstr>Drivers and challenges</vt:lpstr>
      <vt:lpstr>Testing for the harsh space environment</vt:lpstr>
      <vt:lpstr>Launch campaign</vt:lpstr>
      <vt:lpstr>Flight operations</vt:lpstr>
      <vt:lpstr>An international enterprise</vt:lpstr>
    </vt:vector>
  </TitlesOfParts>
  <Manager/>
  <Company>ESA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Challenges behind Solar Orbiter</dc:title>
  <dc:subject>Engineering Challenges behind Solar Orbiter</dc:subject>
  <dc:creator>Jean-Emmanuel Roty</dc:creator>
  <cp:keywords/>
  <dc:description/>
  <cp:lastModifiedBy>Microsoft Office User</cp:lastModifiedBy>
  <cp:revision>197</cp:revision>
  <cp:lastPrinted>2008-08-26T16:26:23Z</cp:lastPrinted>
  <dcterms:created xsi:type="dcterms:W3CDTF">2019-06-18T08:35:10Z</dcterms:created>
  <dcterms:modified xsi:type="dcterms:W3CDTF">2019-10-18T07:57:05Z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Jean-Emmanuel Roty</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ESTEC</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ESTEC</vt:lpwstr>
  </property>
  <property fmtid="{D5CDD505-2E9C-101B-9397-08002B2CF9AE}" pid="24" name="bmsAddress">
    <vt:lpwstr>European Space Research - and Technology Centre - Keplerlaan 1 - 2201 AZ Noordwijk - The Netherlands</vt:lpwstr>
  </property>
  <property fmtid="{D5CDD505-2E9C-101B-9397-08002B2CF9AE}" pid="25" name="bmsPlace">
    <vt:lpwstr>Noordwijk</vt:lpwstr>
  </property>
  <property fmtid="{D5CDD505-2E9C-101B-9397-08002B2CF9AE}" pid="26" name="bmsPhoneFax">
    <vt:lpwstr>T +31 (0)71 565 6565 - F +31 (0)71 565 6040 - www.esa.int</vt:lpwstr>
  </property>
  <property fmtid="{D5CDD505-2E9C-101B-9397-08002B2CF9AE}" pid="27" name="Issue">
    <vt:i4>0</vt:i4>
  </property>
  <property fmtid="{D5CDD505-2E9C-101B-9397-08002B2CF9AE}" pid="28" name="Revision">
    <vt:i4>0</vt:i4>
  </property>
  <property fmtid="{D5CDD505-2E9C-101B-9397-08002B2CF9AE}" pid="29" name="Issue Date">
    <vt:filetime>2019-06-17T22:00:00Z</vt:filetime>
  </property>
  <property fmtid="{D5CDD505-2E9C-101B-9397-08002B2CF9AE}" pid="30" name="Organisational_x0020_entity">
    <vt:lpwstr/>
  </property>
</Properties>
</file>