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</p:sldMasterIdLst>
  <p:notesMasterIdLst>
    <p:notesMasterId r:id="rId9"/>
  </p:notesMasterIdLst>
  <p:sldIdLst>
    <p:sldId id="256" r:id="rId2"/>
    <p:sldId id="358" r:id="rId3"/>
    <p:sldId id="329" r:id="rId4"/>
    <p:sldId id="365" r:id="rId5"/>
    <p:sldId id="395" r:id="rId6"/>
    <p:sldId id="398" r:id="rId7"/>
    <p:sldId id="347" r:id="rId8"/>
  </p:sldIdLst>
  <p:sldSz cx="13004800" cy="9753600"/>
  <p:notesSz cx="6858000" cy="9144000"/>
  <p:defaultTextStyle>
    <a:lvl1pPr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1pPr>
    <a:lvl2pPr indent="3429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2pPr>
    <a:lvl3pPr indent="6858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3pPr>
    <a:lvl4pPr indent="10287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4pPr>
    <a:lvl5pPr indent="13716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5pPr>
    <a:lvl6pPr indent="17145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6pPr>
    <a:lvl7pPr indent="20574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7pPr>
    <a:lvl8pPr indent="24003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8pPr>
    <a:lvl9pPr indent="2743200" defTabSz="1295400">
      <a:defRPr sz="2400">
        <a:uFill>
          <a:solidFill/>
        </a:uFill>
        <a:latin typeface="+mj-lt"/>
        <a:ea typeface="+mj-ea"/>
        <a:cs typeface="+mj-cs"/>
        <a:sym typeface="Verdan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  <a:srgbClr val="C9EEFF"/>
    <a:srgbClr val="69D1FF"/>
    <a:srgbClr val="33CC33"/>
    <a:srgbClr val="83C2FD"/>
    <a:srgbClr val="FB9B8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EF9"/>
          </a:solidFill>
        </a:fill>
      </a:tcStyle>
    </a:wholeTbl>
    <a:band2H>
      <a:tcTxStyle/>
      <a:tcStyle>
        <a:tcBdr/>
        <a:fill>
          <a:solidFill>
            <a:srgbClr val="EBF7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A9E2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A9E2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A9E2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39" y="2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646488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9245602"/>
            <a:ext cx="13004800" cy="507999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rtl="0">
              <a:defRPr/>
            </a:pPr>
            <a:endParaRPr lang="en-US" sz="2560" kern="1200">
              <a:solidFill>
                <a:prstClr val="white"/>
              </a:solidFill>
              <a:uFillTx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3004800" cy="575522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rtl="0">
              <a:defRPr/>
            </a:pPr>
            <a:endParaRPr lang="en-US" sz="2560" kern="1200">
              <a:solidFill>
                <a:prstClr val="white"/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31895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 no S/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819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Slide ESA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 descr="image2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032"/>
            <a:ext cx="13004802" cy="1713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Nasa-logo_orig.gif" descr="Nasa-logo_orig.gif"/>
          <p:cNvPicPr>
            <a:picLocks noChangeAspect="1"/>
          </p:cNvPicPr>
          <p:nvPr userDrawn="1"/>
        </p:nvPicPr>
        <p:blipFill>
          <a:blip r:embed="rId3">
            <a:extLst/>
          </a:blip>
          <a:srcRect l="855" t="1080" r="628" b="1068"/>
          <a:stretch>
            <a:fillRect/>
          </a:stretch>
        </p:blipFill>
        <p:spPr>
          <a:xfrm>
            <a:off x="9940505" y="538472"/>
            <a:ext cx="746999" cy="635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6" extrusionOk="0">
                <a:moveTo>
                  <a:pt x="9835" y="4"/>
                </a:moveTo>
                <a:cubicBezTo>
                  <a:pt x="9109" y="20"/>
                  <a:pt x="8964" y="34"/>
                  <a:pt x="8425" y="152"/>
                </a:cubicBezTo>
                <a:cubicBezTo>
                  <a:pt x="6560" y="561"/>
                  <a:pt x="4904" y="1650"/>
                  <a:pt x="3565" y="3332"/>
                </a:cubicBezTo>
                <a:cubicBezTo>
                  <a:pt x="2460" y="4720"/>
                  <a:pt x="1626" y="6576"/>
                  <a:pt x="1295" y="8412"/>
                </a:cubicBezTo>
                <a:cubicBezTo>
                  <a:pt x="1134" y="9306"/>
                  <a:pt x="1099" y="9807"/>
                  <a:pt x="1100" y="10797"/>
                </a:cubicBezTo>
                <a:cubicBezTo>
                  <a:pt x="1101" y="11619"/>
                  <a:pt x="1146" y="12317"/>
                  <a:pt x="1226" y="12697"/>
                </a:cubicBezTo>
                <a:cubicBezTo>
                  <a:pt x="1240" y="12762"/>
                  <a:pt x="1251" y="12880"/>
                  <a:pt x="1261" y="12966"/>
                </a:cubicBezTo>
                <a:lnTo>
                  <a:pt x="1284" y="13128"/>
                </a:lnTo>
                <a:lnTo>
                  <a:pt x="802" y="13438"/>
                </a:lnTo>
                <a:cubicBezTo>
                  <a:pt x="536" y="13608"/>
                  <a:pt x="248" y="13792"/>
                  <a:pt x="160" y="13855"/>
                </a:cubicBezTo>
                <a:lnTo>
                  <a:pt x="0" y="13977"/>
                </a:lnTo>
                <a:lnTo>
                  <a:pt x="103" y="14031"/>
                </a:lnTo>
                <a:lnTo>
                  <a:pt x="218" y="14085"/>
                </a:lnTo>
                <a:lnTo>
                  <a:pt x="436" y="13936"/>
                </a:lnTo>
                <a:cubicBezTo>
                  <a:pt x="554" y="13852"/>
                  <a:pt x="788" y="13691"/>
                  <a:pt x="963" y="13586"/>
                </a:cubicBezTo>
                <a:cubicBezTo>
                  <a:pt x="1322" y="13370"/>
                  <a:pt x="1341" y="13379"/>
                  <a:pt x="1398" y="13640"/>
                </a:cubicBezTo>
                <a:cubicBezTo>
                  <a:pt x="1760" y="15285"/>
                  <a:pt x="2635" y="17121"/>
                  <a:pt x="3622" y="18302"/>
                </a:cubicBezTo>
                <a:lnTo>
                  <a:pt x="3863" y="18585"/>
                </a:lnTo>
                <a:lnTo>
                  <a:pt x="3691" y="18787"/>
                </a:lnTo>
                <a:cubicBezTo>
                  <a:pt x="3595" y="18893"/>
                  <a:pt x="3283" y="19221"/>
                  <a:pt x="3003" y="19528"/>
                </a:cubicBezTo>
                <a:lnTo>
                  <a:pt x="2487" y="20094"/>
                </a:lnTo>
                <a:lnTo>
                  <a:pt x="2487" y="20269"/>
                </a:lnTo>
                <a:lnTo>
                  <a:pt x="2487" y="20458"/>
                </a:lnTo>
                <a:lnTo>
                  <a:pt x="2957" y="19919"/>
                </a:lnTo>
                <a:cubicBezTo>
                  <a:pt x="3216" y="19623"/>
                  <a:pt x="3564" y="19248"/>
                  <a:pt x="3725" y="19083"/>
                </a:cubicBezTo>
                <a:lnTo>
                  <a:pt x="4023" y="18787"/>
                </a:lnTo>
                <a:lnTo>
                  <a:pt x="4287" y="19056"/>
                </a:lnTo>
                <a:cubicBezTo>
                  <a:pt x="5023" y="19798"/>
                  <a:pt x="5793" y="20360"/>
                  <a:pt x="6694" y="20808"/>
                </a:cubicBezTo>
                <a:cubicBezTo>
                  <a:pt x="6896" y="20908"/>
                  <a:pt x="7413" y="21116"/>
                  <a:pt x="7554" y="21158"/>
                </a:cubicBezTo>
                <a:cubicBezTo>
                  <a:pt x="7601" y="21173"/>
                  <a:pt x="7739" y="21213"/>
                  <a:pt x="7863" y="21253"/>
                </a:cubicBezTo>
                <a:cubicBezTo>
                  <a:pt x="8144" y="21343"/>
                  <a:pt x="8590" y="21448"/>
                  <a:pt x="8929" y="21495"/>
                </a:cubicBezTo>
                <a:cubicBezTo>
                  <a:pt x="9072" y="21515"/>
                  <a:pt x="9222" y="21542"/>
                  <a:pt x="9261" y="21549"/>
                </a:cubicBezTo>
                <a:cubicBezTo>
                  <a:pt x="9484" y="21587"/>
                  <a:pt x="10647" y="21557"/>
                  <a:pt x="10969" y="21509"/>
                </a:cubicBezTo>
                <a:cubicBezTo>
                  <a:pt x="12737" y="21247"/>
                  <a:pt x="14212" y="20506"/>
                  <a:pt x="15589" y="19178"/>
                </a:cubicBezTo>
                <a:cubicBezTo>
                  <a:pt x="15959" y="18820"/>
                  <a:pt x="16597" y="18058"/>
                  <a:pt x="16895" y="17615"/>
                </a:cubicBezTo>
                <a:cubicBezTo>
                  <a:pt x="17134" y="17261"/>
                  <a:pt x="17555" y="16532"/>
                  <a:pt x="17698" y="16227"/>
                </a:cubicBezTo>
                <a:cubicBezTo>
                  <a:pt x="18196" y="15166"/>
                  <a:pt x="18511" y="14184"/>
                  <a:pt x="18695" y="13168"/>
                </a:cubicBezTo>
                <a:cubicBezTo>
                  <a:pt x="19088" y="11000"/>
                  <a:pt x="18955" y="8786"/>
                  <a:pt x="18294" y="6795"/>
                </a:cubicBezTo>
                <a:lnTo>
                  <a:pt x="18202" y="6539"/>
                </a:lnTo>
                <a:lnTo>
                  <a:pt x="18592" y="6108"/>
                </a:lnTo>
                <a:cubicBezTo>
                  <a:pt x="19722" y="4854"/>
                  <a:pt x="20619" y="3488"/>
                  <a:pt x="21159" y="2214"/>
                </a:cubicBezTo>
                <a:cubicBezTo>
                  <a:pt x="21364" y="1732"/>
                  <a:pt x="21600" y="1034"/>
                  <a:pt x="21572" y="1001"/>
                </a:cubicBezTo>
                <a:cubicBezTo>
                  <a:pt x="21564" y="992"/>
                  <a:pt x="21507" y="1092"/>
                  <a:pt x="21434" y="1217"/>
                </a:cubicBezTo>
                <a:cubicBezTo>
                  <a:pt x="20952" y="2047"/>
                  <a:pt x="20033" y="3086"/>
                  <a:pt x="18970" y="4019"/>
                </a:cubicBezTo>
                <a:cubicBezTo>
                  <a:pt x="18610" y="4336"/>
                  <a:pt x="17809" y="4980"/>
                  <a:pt x="17663" y="5070"/>
                </a:cubicBezTo>
                <a:cubicBezTo>
                  <a:pt x="17604" y="5107"/>
                  <a:pt x="17575" y="5089"/>
                  <a:pt x="17365" y="4720"/>
                </a:cubicBezTo>
                <a:cubicBezTo>
                  <a:pt x="16866" y="3844"/>
                  <a:pt x="16163" y="2930"/>
                  <a:pt x="15520" y="2322"/>
                </a:cubicBezTo>
                <a:cubicBezTo>
                  <a:pt x="14886" y="1721"/>
                  <a:pt x="13991" y="1086"/>
                  <a:pt x="13308" y="759"/>
                </a:cubicBezTo>
                <a:cubicBezTo>
                  <a:pt x="12768" y="500"/>
                  <a:pt x="12137" y="275"/>
                  <a:pt x="11588" y="152"/>
                </a:cubicBezTo>
                <a:cubicBezTo>
                  <a:pt x="11004" y="22"/>
                  <a:pt x="10610" y="-13"/>
                  <a:pt x="983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Solar Orbiter…"/>
          <p:cNvSpPr txBox="1"/>
          <p:nvPr userDrawn="1"/>
        </p:nvSpPr>
        <p:spPr>
          <a:xfrm>
            <a:off x="228600" y="0"/>
            <a:ext cx="10497626" cy="17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/>
          <a:p>
            <a:pPr algn="l" defTabSz="1295400"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5839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48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72" r:id="rId3"/>
    <p:sldLayoutId id="2147483677" r:id="rId4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itchFamily="34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9_08_02_Highres2_final.jpg" descr="19_08_02_Highres2_fi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97" y="296399"/>
            <a:ext cx="12968703" cy="9168297"/>
          </a:xfrm>
          <a:prstGeom prst="rect">
            <a:avLst/>
          </a:prstGeom>
        </p:spPr>
      </p:pic>
      <p:sp>
        <p:nvSpPr>
          <p:cNvPr id="78" name="Shape 78"/>
          <p:cNvSpPr/>
          <p:nvPr/>
        </p:nvSpPr>
        <p:spPr>
          <a:xfrm>
            <a:off x="216414" y="8370249"/>
            <a:ext cx="9569549" cy="106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defTabSz="584200">
              <a:lnSpc>
                <a:spcPct val="120000"/>
              </a:lnSpc>
              <a:defRPr sz="1800">
                <a:uFillTx/>
              </a:defRPr>
            </a:pPr>
            <a:r>
              <a:rPr lang="fr-FR" sz="2600" dirty="0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Frédéric </a:t>
            </a:r>
            <a:r>
              <a:rPr lang="fr-FR" sz="2600" dirty="0" err="1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Auchère</a:t>
            </a:r>
            <a:endParaRPr lang="fr-FR" sz="2600" dirty="0">
              <a:solidFill>
                <a:srgbClr val="FFFFFF"/>
              </a:solidFill>
              <a:latin typeface="DIN Alternate Bold"/>
              <a:ea typeface="DIN Alternate Bold"/>
              <a:cs typeface="DIN Alternate Bold"/>
              <a:sym typeface="DIN Alternate Bold"/>
            </a:endParaRPr>
          </a:p>
          <a:p>
            <a:pPr lvl="0" defTabSz="584200">
              <a:lnSpc>
                <a:spcPct val="120000"/>
              </a:lnSpc>
              <a:defRPr sz="1800">
                <a:uFillTx/>
              </a:defRPr>
            </a:pPr>
            <a:r>
              <a:rPr lang="fr-FR" sz="2600" dirty="0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On </a:t>
            </a:r>
            <a:r>
              <a:rPr lang="fr-FR" sz="2600" dirty="0" err="1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behalf</a:t>
            </a:r>
            <a:r>
              <a:rPr lang="fr-FR" sz="2600" dirty="0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 of the </a:t>
            </a:r>
            <a:r>
              <a:rPr lang="fr-FR" sz="2600" dirty="0" err="1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Remote</a:t>
            </a:r>
            <a:r>
              <a:rPr lang="fr-FR" sz="2600" dirty="0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 </a:t>
            </a:r>
            <a:r>
              <a:rPr lang="fr-FR" sz="2600" dirty="0" err="1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Sensing</a:t>
            </a:r>
            <a:r>
              <a:rPr lang="fr-FR" sz="2600" dirty="0" smtClean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rPr>
              <a:t> instruments consortia</a:t>
            </a:r>
            <a:endParaRPr sz="2600" dirty="0">
              <a:solidFill>
                <a:srgbClr val="FFFFFF"/>
              </a:solidFill>
              <a:latin typeface="DIN Alternate Bold"/>
              <a:ea typeface="DIN Alternate Bold"/>
              <a:cs typeface="DIN Alternate Bold"/>
              <a:sym typeface="DIN Alternate Bold"/>
            </a:endParaRPr>
          </a:p>
        </p:txBody>
      </p:sp>
      <p:pic>
        <p:nvPicPr>
          <p:cNvPr id="79" name="Nasa-logo_height128p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67423" y="482759"/>
            <a:ext cx="740570" cy="6347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" name="Group 82"/>
          <p:cNvGrpSpPr/>
          <p:nvPr/>
        </p:nvGrpSpPr>
        <p:grpSpPr>
          <a:xfrm>
            <a:off x="292475" y="1518004"/>
            <a:ext cx="9680092" cy="824609"/>
            <a:chOff x="0" y="0"/>
            <a:chExt cx="9680090" cy="824608"/>
          </a:xfrm>
        </p:grpSpPr>
        <p:sp>
          <p:nvSpPr>
            <p:cNvPr id="80" name="Shape 80"/>
            <p:cNvSpPr/>
            <p:nvPr/>
          </p:nvSpPr>
          <p:spPr>
            <a:xfrm>
              <a:off x="0" y="0"/>
              <a:ext cx="9680090" cy="824608"/>
            </a:xfrm>
            <a:prstGeom prst="rect">
              <a:avLst/>
            </a:prstGeom>
            <a:gradFill flip="none" rotWithShape="1">
              <a:gsLst>
                <a:gs pos="0">
                  <a:srgbClr val="FD7501"/>
                </a:gs>
                <a:gs pos="100000">
                  <a:srgbClr val="790C00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79955" y="37843"/>
              <a:ext cx="615232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4200">
                  <a:solidFill>
                    <a:srgbClr val="FFFFFF"/>
                  </a:solidFill>
                  <a:uFillTx/>
                  <a:latin typeface="NotesStyle-BoldTf"/>
                  <a:ea typeface="NotesStyle-BoldTf"/>
                  <a:cs typeface="NotesStyle-BoldTf"/>
                  <a:sym typeface="NotesStyle-BoldTf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</a:defRPr>
              </a:pPr>
              <a:r>
                <a:rPr lang="fr-FR" sz="4200" dirty="0" err="1" smtClean="0">
                  <a:solidFill>
                    <a:srgbClr val="FFFFFF"/>
                  </a:solidFill>
                </a:rPr>
                <a:t>Remote</a:t>
              </a:r>
              <a:r>
                <a:rPr lang="fr-FR" sz="4200" dirty="0" smtClean="0">
                  <a:solidFill>
                    <a:srgbClr val="FFFFFF"/>
                  </a:solidFill>
                </a:rPr>
                <a:t> </a:t>
              </a:r>
              <a:r>
                <a:rPr lang="fr-FR" sz="4200" dirty="0" err="1" smtClean="0">
                  <a:solidFill>
                    <a:srgbClr val="FFFFFF"/>
                  </a:solidFill>
                </a:rPr>
                <a:t>Sensing</a:t>
              </a:r>
              <a:r>
                <a:rPr lang="fr-FR" sz="4200" dirty="0" smtClean="0">
                  <a:solidFill>
                    <a:srgbClr val="FFFFFF"/>
                  </a:solidFill>
                </a:rPr>
                <a:t> Science</a:t>
              </a:r>
              <a:endParaRPr sz="42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4" name="ESA_logo_blue_transp_bg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005" y="444500"/>
            <a:ext cx="1969056" cy="711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"/>
          <p:cNvGrpSpPr/>
          <p:nvPr/>
        </p:nvGrpSpPr>
        <p:grpSpPr>
          <a:xfrm>
            <a:off x="292475" y="537406"/>
            <a:ext cx="3461378" cy="824608"/>
            <a:chOff x="0" y="0"/>
            <a:chExt cx="3088941" cy="824607"/>
          </a:xfrm>
        </p:grpSpPr>
        <p:sp>
          <p:nvSpPr>
            <p:cNvPr id="14" name="Rectangle"/>
            <p:cNvSpPr/>
            <p:nvPr/>
          </p:nvSpPr>
          <p:spPr>
            <a:xfrm>
              <a:off x="0" y="0"/>
              <a:ext cx="3088942" cy="824608"/>
            </a:xfrm>
            <a:prstGeom prst="rect">
              <a:avLst/>
            </a:prstGeom>
            <a:gradFill flip="none" rotWithShape="1">
              <a:gsLst>
                <a:gs pos="0">
                  <a:srgbClr val="FD7501"/>
                </a:gs>
                <a:gs pos="100000">
                  <a:srgbClr val="790C00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" name="Solar Orbiter"/>
            <p:cNvSpPr txBox="1"/>
            <p:nvPr/>
          </p:nvSpPr>
          <p:spPr>
            <a:xfrm>
              <a:off x="77544" y="97342"/>
              <a:ext cx="2933853" cy="629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200" b="0">
                  <a:solidFill>
                    <a:srgbClr val="FFFFFF"/>
                  </a:solidFill>
                  <a:latin typeface="NotesStyle-BoldTf"/>
                  <a:ea typeface="NotesStyle-BoldTf"/>
                  <a:cs typeface="NotesStyle-BoldTf"/>
                  <a:sym typeface="NotesStyle-BoldTf"/>
                </a:defRPr>
              </a:lvl1pPr>
            </a:lstStyle>
            <a:p>
              <a:r>
                <a:rPr dirty="0"/>
                <a:t>Solar Orbiter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842" y="229546"/>
            <a:ext cx="6641719" cy="6554328"/>
          </a:xfrm>
          <a:prstGeom prst="rect">
            <a:avLst/>
          </a:prstGeom>
          <a:solidFill>
            <a:srgbClr val="2A1F0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 fontAlgn="base">
              <a:spcBef>
                <a:spcPct val="0"/>
              </a:spcBef>
              <a:spcAft>
                <a:spcPct val="0"/>
              </a:spcAft>
            </a:pPr>
            <a:endParaRPr lang="fr-FR" sz="2560" kern="1200">
              <a:solidFill>
                <a:prstClr val="white"/>
              </a:solidFill>
              <a:uFillTx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4040"/>
          <a:stretch/>
        </p:blipFill>
        <p:spPr>
          <a:xfrm>
            <a:off x="936131" y="676229"/>
            <a:ext cx="5512239" cy="52635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5"/>
          <a:stretch/>
        </p:blipFill>
        <p:spPr>
          <a:xfrm>
            <a:off x="7577850" y="328827"/>
            <a:ext cx="3137166" cy="313710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40" name="Groupe 39"/>
          <p:cNvGrpSpPr/>
          <p:nvPr/>
        </p:nvGrpSpPr>
        <p:grpSpPr>
          <a:xfrm>
            <a:off x="4001647" y="296184"/>
            <a:ext cx="3465177" cy="3169746"/>
            <a:chOff x="4001647" y="296184"/>
            <a:chExt cx="3465177" cy="3169746"/>
          </a:xfrm>
        </p:grpSpPr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4001647" y="2898549"/>
              <a:ext cx="544829" cy="5376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00460" rtl="0" fontAlgn="base">
                <a:spcBef>
                  <a:spcPct val="0"/>
                </a:spcBef>
                <a:spcAft>
                  <a:spcPct val="0"/>
                </a:spcAft>
              </a:pPr>
              <a:endParaRPr lang="fr-FR" sz="2560" kern="1200">
                <a:solidFill>
                  <a:prstClr val="white"/>
                </a:solidFill>
                <a:uFillTx/>
              </a:endParaRP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4001647" y="296184"/>
              <a:ext cx="3465177" cy="3169746"/>
              <a:chOff x="4001647" y="296184"/>
              <a:chExt cx="3465177" cy="3169746"/>
            </a:xfrm>
          </p:grpSpPr>
          <p:cxnSp>
            <p:nvCxnSpPr>
              <p:cNvPr id="8" name="Connecteur droit avec flèche 7"/>
              <p:cNvCxnSpPr/>
              <p:nvPr/>
            </p:nvCxnSpPr>
            <p:spPr>
              <a:xfrm flipV="1">
                <a:off x="4001647" y="296184"/>
                <a:ext cx="3465177" cy="260236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8"/>
              <p:cNvCxnSpPr/>
              <p:nvPr/>
            </p:nvCxnSpPr>
            <p:spPr>
              <a:xfrm flipV="1">
                <a:off x="4569762" y="3463004"/>
                <a:ext cx="2897062" cy="292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ZoneTexte 15"/>
          <p:cNvSpPr txBox="1"/>
          <p:nvPr/>
        </p:nvSpPr>
        <p:spPr>
          <a:xfrm>
            <a:off x="8587838" y="586095"/>
            <a:ext cx="1383526" cy="2646878"/>
          </a:xfrm>
          <a:prstGeom prst="rect">
            <a:avLst/>
          </a:prstGeom>
          <a:noFill/>
          <a:effectLst>
            <a:outerShdw blurRad="241300" dist="228600" dir="2700000" algn="tl" rotWithShape="0">
              <a:prstClr val="black">
                <a:alpha val="5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600" b="1" dirty="0" smtClean="0">
                <a:solidFill>
                  <a:srgbClr val="FF0000"/>
                </a:solidFill>
              </a:rPr>
              <a:t>?</a:t>
            </a:r>
            <a:endParaRPr lang="fr-FR" sz="8000" b="1" dirty="0">
              <a:solidFill>
                <a:srgbClr val="FF0000"/>
              </a:solidFill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7072556" y="3820896"/>
            <a:ext cx="5781560" cy="5707254"/>
            <a:chOff x="7072556" y="3820896"/>
            <a:chExt cx="5781560" cy="570725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8612" y="3820896"/>
              <a:ext cx="5765504" cy="5707254"/>
            </a:xfrm>
            <a:prstGeom prst="rect">
              <a:avLst/>
            </a:prstGeom>
            <a:ln w="25400">
              <a:solidFill>
                <a:srgbClr val="33CC33"/>
              </a:solidFill>
            </a:ln>
          </p:spPr>
        </p:pic>
        <p:sp>
          <p:nvSpPr>
            <p:cNvPr id="25" name="Titre 1"/>
            <p:cNvSpPr txBox="1">
              <a:spLocks/>
            </p:cNvSpPr>
            <p:nvPr/>
          </p:nvSpPr>
          <p:spPr>
            <a:xfrm>
              <a:off x="7072556" y="8888087"/>
              <a:ext cx="5773856" cy="617687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defTabSz="1300460"/>
              <a:r>
                <a:rPr lang="en-US" sz="36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uFillTx/>
                  <a:latin typeface="Arial Rounded MT Bold" pitchFamily="34" charset="0"/>
                  <a:cs typeface="Aharoni" pitchFamily="2" charset="-79"/>
                </a:rPr>
                <a:t>Orbiter </a:t>
              </a:r>
              <a:r>
                <a:rPr lang="en-US" sz="3600" dirty="0">
                  <a:solidFill>
                    <a:schemeClr val="accent3">
                      <a:lumMod val="40000"/>
                      <a:lumOff val="60000"/>
                    </a:schemeClr>
                  </a:solidFill>
                  <a:uFillTx/>
                  <a:latin typeface="Arial Rounded MT Bold" pitchFamily="34" charset="0"/>
                  <a:cs typeface="Aharoni" pitchFamily="2" charset="-79"/>
                </a:rPr>
                <a:t>@ </a:t>
              </a:r>
              <a:r>
                <a:rPr lang="en-US" sz="36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uFillTx/>
                  <a:latin typeface="Arial Rounded MT Bold" pitchFamily="34" charset="0"/>
                  <a:cs typeface="Aharoni" pitchFamily="2" charset="-79"/>
                </a:rPr>
                <a:t>35° latitude</a:t>
              </a:r>
              <a:endPara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  <a:uFillTx/>
                <a:latin typeface="Arial Rounded MT Bold" pitchFamily="34" charset="0"/>
                <a:cs typeface="Aharoni" pitchFamily="2" charset="-79"/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9585774" y="5042565"/>
            <a:ext cx="1383526" cy="2646878"/>
          </a:xfrm>
          <a:prstGeom prst="rect">
            <a:avLst/>
          </a:prstGeom>
          <a:noFill/>
          <a:effectLst>
            <a:outerShdw blurRad="241300" dist="228600" dir="2700000" algn="tl" rotWithShape="0">
              <a:prstClr val="black">
                <a:alpha val="5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600" b="1" dirty="0" smtClean="0">
                <a:solidFill>
                  <a:srgbClr val="33CC33"/>
                </a:solidFill>
              </a:rPr>
              <a:t>?</a:t>
            </a:r>
            <a:endParaRPr lang="fr-FR" sz="8000" b="1" dirty="0">
              <a:solidFill>
                <a:srgbClr val="33CC33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83345" y="277252"/>
            <a:ext cx="5773856" cy="6176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300460"/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Arial Rounded MT Bold" pitchFamily="34" charset="0"/>
                <a:cs typeface="Aharoni" pitchFamily="2" charset="-79"/>
              </a:rPr>
              <a:t>Orbiter </a:t>
            </a: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Arial Rounded MT Bold" pitchFamily="34" charset="0"/>
                <a:cs typeface="Aharoni" pitchFamily="2" charset="-79"/>
              </a:rPr>
              <a:t>@ </a:t>
            </a:r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Arial Rounded MT Bold" pitchFamily="34" charset="0"/>
                <a:cs typeface="Aharoni" pitchFamily="2" charset="-79"/>
              </a:rPr>
              <a:t>42 000 000 km</a:t>
            </a: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578193" y="8163013"/>
            <a:ext cx="5870178" cy="65725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Going to new places</a:t>
            </a:r>
            <a:endParaRPr lang="en-US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968708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05 0.13574 L 2.92969E-6 1.3020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2" y="-6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-249" r="4138" b="249"/>
          <a:stretch/>
        </p:blipFill>
        <p:spPr>
          <a:xfrm>
            <a:off x="8664533" y="5447598"/>
            <a:ext cx="4348733" cy="314556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6" r="-301" b="4396"/>
          <a:stretch/>
        </p:blipFill>
        <p:spPr>
          <a:xfrm>
            <a:off x="4253949" y="2216477"/>
            <a:ext cx="4407278" cy="26716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"/>
          <a:stretch/>
        </p:blipFill>
        <p:spPr>
          <a:xfrm>
            <a:off x="1579" y="5452922"/>
            <a:ext cx="4265998" cy="31351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/>
          <a:stretch/>
        </p:blipFill>
        <p:spPr>
          <a:xfrm>
            <a:off x="8654304" y="2452346"/>
            <a:ext cx="4350496" cy="2175007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422556" y="433162"/>
            <a:ext cx="10958017" cy="65725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Meet the Solar Orbiter telescopes</a:t>
            </a:r>
            <a:endParaRPr lang="en-US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10" name="Picture 2" descr="H:\17_FM\IMG_54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6021" r="3628" b="8992"/>
          <a:stretch/>
        </p:blipFill>
        <p:spPr bwMode="auto">
          <a:xfrm>
            <a:off x="1579" y="2204375"/>
            <a:ext cx="4252370" cy="267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11" y="5452924"/>
            <a:ext cx="4393322" cy="3135141"/>
          </a:xfrm>
          <a:prstGeom prst="rect">
            <a:avLst/>
          </a:prstGeom>
        </p:spPr>
      </p:pic>
      <p:pic>
        <p:nvPicPr>
          <p:cNvPr id="689" name="droppedImage.tif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65262" y="8933758"/>
            <a:ext cx="760904" cy="51702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0" name="dropped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36449" y="8933758"/>
            <a:ext cx="512924" cy="51292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1" name="dropped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2137" y="8933758"/>
            <a:ext cx="648001" cy="5080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2" name="dropped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50612" y="8923125"/>
            <a:ext cx="762001" cy="5080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3" name="dropped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076287" y="8935158"/>
            <a:ext cx="747623" cy="508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ESA_logo_blue_transp_bg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895548" y="8914258"/>
            <a:ext cx="1556782" cy="56229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65402" y="8926899"/>
            <a:ext cx="775379" cy="5268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droppedImage.png" descr="dropped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149367" y="8924443"/>
            <a:ext cx="797548" cy="54192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droppedImage.png" descr="dropped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88053" y="8934413"/>
            <a:ext cx="753909" cy="51227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17" y="8938104"/>
            <a:ext cx="708804" cy="51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3" y="8923126"/>
            <a:ext cx="832050" cy="520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Ellipse 29"/>
          <p:cNvSpPr/>
          <p:nvPr/>
        </p:nvSpPr>
        <p:spPr>
          <a:xfrm>
            <a:off x="0" y="4051889"/>
            <a:ext cx="1822762" cy="836227"/>
          </a:xfrm>
          <a:prstGeom prst="ellipse">
            <a:avLst/>
          </a:prstGeom>
          <a:solidFill>
            <a:srgbClr val="0098DB">
              <a:alpha val="59000"/>
            </a:srgbClr>
          </a:solidFill>
          <a:ln>
            <a:noFill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EUI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4249718" y="4041129"/>
            <a:ext cx="1765086" cy="843519"/>
          </a:xfrm>
          <a:prstGeom prst="ellipse">
            <a:avLst/>
          </a:prstGeom>
          <a:solidFill>
            <a:srgbClr val="0098DB">
              <a:alpha val="59000"/>
            </a:srgbClr>
          </a:solidFill>
          <a:ln>
            <a:noFill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8654304" y="4023359"/>
            <a:ext cx="1784115" cy="836226"/>
          </a:xfrm>
          <a:prstGeom prst="ellipse">
            <a:avLst/>
          </a:prstGeom>
          <a:solidFill>
            <a:srgbClr val="0098DB">
              <a:alpha val="59000"/>
            </a:srgbClr>
          </a:solidFill>
          <a:ln>
            <a:noFill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Metis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1775" y="7717868"/>
            <a:ext cx="1856562" cy="875297"/>
          </a:xfrm>
          <a:prstGeom prst="ellipse">
            <a:avLst/>
          </a:prstGeom>
          <a:solidFill>
            <a:srgbClr val="0098DB">
              <a:alpha val="59000"/>
            </a:srgbClr>
          </a:solidFill>
          <a:ln>
            <a:noFill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SoloHI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4274517" y="7712769"/>
            <a:ext cx="1856562" cy="875296"/>
          </a:xfrm>
          <a:prstGeom prst="ellipse">
            <a:avLst/>
          </a:prstGeom>
          <a:solidFill>
            <a:srgbClr val="0098DB">
              <a:alpha val="59000"/>
            </a:srgbClr>
          </a:solidFill>
          <a:ln>
            <a:noFill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SPICE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8667839" y="7674234"/>
            <a:ext cx="1856562" cy="913831"/>
          </a:xfrm>
          <a:prstGeom prst="ellipse">
            <a:avLst/>
          </a:prstGeom>
          <a:solidFill>
            <a:srgbClr val="0098DB">
              <a:alpha val="59000"/>
            </a:srgbClr>
          </a:solidFill>
          <a:ln>
            <a:noFill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STIX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url?sa=i&amp;rct=j&amp;q=&amp;esrc=s&amp;source=images&amp;cd=&amp;cad=rja&amp;uact=8&amp;docid=R3yurcptrXSPyM&amp;tbnid=Q-ZwxP7H2ZEVdM-&amp;ved=0CAUQjRw&amp;url=http%3A%2F%2Fumbra.nascom.nasa.gov%2Feit%2Fimages%2Feclipse%2Fwilliams%2Feclipse_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1138" y="1726208"/>
            <a:ext cx="2290930" cy="22909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54374" y="384568"/>
            <a:ext cx="105283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1pPr>
            <a:lvl2pPr indent="2286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2pPr>
            <a:lvl3pPr indent="4572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3pPr>
            <a:lvl4pPr indent="6858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4pPr>
            <a:lvl5pPr indent="9144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5pPr>
            <a:lvl6pPr indent="11430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6pPr>
            <a:lvl7pPr indent="13716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7pPr>
            <a:lvl8pPr indent="16002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8pPr>
            <a:lvl9pPr indent="18288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r>
              <a:rPr lang="fr-FR" sz="4400" b="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Comprehensive</a:t>
            </a:r>
            <a:r>
              <a:rPr lang="fr-FR" sz="4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400" b="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measurements</a:t>
            </a:r>
            <a:endParaRPr lang="fr-FR" sz="44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hape 41"/>
          <p:cNvSpPr/>
          <p:nvPr/>
        </p:nvSpPr>
        <p:spPr>
          <a:xfrm>
            <a:off x="3904009" y="2901884"/>
            <a:ext cx="1048992" cy="1265729"/>
          </a:xfrm>
          <a:prstGeom prst="line">
            <a:avLst/>
          </a:prstGeom>
          <a:ln w="127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>
              <a:latin typeface="+mn-lt"/>
            </a:endParaRPr>
          </a:p>
        </p:txBody>
      </p:sp>
      <p:sp>
        <p:nvSpPr>
          <p:cNvPr id="6" name="Shape 42"/>
          <p:cNvSpPr/>
          <p:nvPr/>
        </p:nvSpPr>
        <p:spPr>
          <a:xfrm flipH="1">
            <a:off x="2641137" y="2884912"/>
            <a:ext cx="1125653" cy="1339900"/>
          </a:xfrm>
          <a:prstGeom prst="line">
            <a:avLst/>
          </a:prstGeom>
          <a:ln w="127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>
              <a:latin typeface="+mn-lt"/>
            </a:endParaRPr>
          </a:p>
        </p:txBody>
      </p:sp>
      <p:sp>
        <p:nvSpPr>
          <p:cNvPr id="7" name="Shape 43"/>
          <p:cNvSpPr/>
          <p:nvPr/>
        </p:nvSpPr>
        <p:spPr>
          <a:xfrm>
            <a:off x="3721100" y="2808712"/>
            <a:ext cx="165100" cy="1778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 sz="2000">
              <a:latin typeface="+mn-lt"/>
            </a:endParaRPr>
          </a:p>
        </p:txBody>
      </p:sp>
      <p:pic>
        <p:nvPicPr>
          <p:cNvPr id="8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1716512"/>
            <a:ext cx="2311400" cy="47631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6"/>
          <p:cNvSpPr/>
          <p:nvPr/>
        </p:nvSpPr>
        <p:spPr>
          <a:xfrm>
            <a:off x="301823" y="1749818"/>
            <a:ext cx="275590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+mn-lt"/>
              </a:rPr>
              <a:t>EUI/FSI 17.4nm </a:t>
            </a:r>
          </a:p>
        </p:txBody>
      </p:sp>
      <p:sp>
        <p:nvSpPr>
          <p:cNvPr id="10" name="Shape 47"/>
          <p:cNvSpPr/>
          <p:nvPr/>
        </p:nvSpPr>
        <p:spPr>
          <a:xfrm>
            <a:off x="304800" y="4238051"/>
            <a:ext cx="27559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+mn-lt"/>
              </a:rPr>
              <a:t>EUI/HRI 17.4nm </a:t>
            </a:r>
          </a:p>
        </p:txBody>
      </p:sp>
      <p:sp>
        <p:nvSpPr>
          <p:cNvPr id="13" name="Shape 50"/>
          <p:cNvSpPr/>
          <p:nvPr/>
        </p:nvSpPr>
        <p:spPr>
          <a:xfrm>
            <a:off x="2822616" y="1749818"/>
            <a:ext cx="187770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+mn-lt"/>
              </a:rPr>
              <a:t>EUI/FSI 30.4nm </a:t>
            </a:r>
          </a:p>
        </p:txBody>
      </p:sp>
      <p:pic>
        <p:nvPicPr>
          <p:cNvPr id="14" name="droppedImage.png"/>
          <p:cNvPicPr/>
          <p:nvPr/>
        </p:nvPicPr>
        <p:blipFill>
          <a:blip r:embed="rId4">
            <a:extLst/>
          </a:blip>
          <a:srcRect t="2460" b="1343"/>
          <a:stretch>
            <a:fillRect/>
          </a:stretch>
        </p:blipFill>
        <p:spPr>
          <a:xfrm>
            <a:off x="2666999" y="4190676"/>
            <a:ext cx="2316983" cy="22756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52"/>
          <p:cNvSpPr/>
          <p:nvPr/>
        </p:nvSpPr>
        <p:spPr>
          <a:xfrm>
            <a:off x="2762624" y="4251290"/>
            <a:ext cx="27559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+mn-lt"/>
              </a:rPr>
              <a:t>EUI/HRI Ly-alpha </a:t>
            </a:r>
          </a:p>
        </p:txBody>
      </p:sp>
      <p:pic>
        <p:nvPicPr>
          <p:cNvPr id="20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700" y="7505700"/>
            <a:ext cx="9633930" cy="201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58"/>
          <p:cNvSpPr/>
          <p:nvPr/>
        </p:nvSpPr>
        <p:spPr>
          <a:xfrm>
            <a:off x="393700" y="7603630"/>
            <a:ext cx="1485900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 smtClean="0">
                <a:solidFill>
                  <a:srgbClr val="FFFFFF"/>
                </a:solidFill>
                <a:latin typeface="+mn-lt"/>
                <a:ea typeface="Gill Sans"/>
                <a:cs typeface="Gill Sans"/>
                <a:sym typeface="Gill Sans"/>
              </a:rPr>
              <a:t>PHI/HRT</a:t>
            </a:r>
            <a:endParaRPr lang="fr-FR" sz="2000" dirty="0" smtClean="0">
              <a:solidFill>
                <a:srgbClr val="FFFFFF"/>
              </a:solidFill>
              <a:latin typeface="+mn-lt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FFFFFF"/>
              </a:solidFill>
              <a:latin typeface="+mn-lt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FFFFFF"/>
              </a:solidFill>
              <a:latin typeface="+mn-lt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FFFFFF"/>
              </a:solidFill>
              <a:latin typeface="+mn-lt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FFFFFF"/>
              </a:solidFill>
              <a:latin typeface="+mn-lt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FFFFFF"/>
                </a:solidFill>
                <a:latin typeface="+mn-lt"/>
                <a:ea typeface="Gill Sans"/>
                <a:cs typeface="Gill Sans"/>
                <a:sym typeface="Gill Sans"/>
              </a:rPr>
              <a:t>C</a:t>
            </a:r>
            <a:r>
              <a:rPr sz="2000" dirty="0" err="1" smtClean="0">
                <a:solidFill>
                  <a:srgbClr val="FFFFFF"/>
                </a:solidFill>
                <a:latin typeface="+mn-lt"/>
                <a:ea typeface="Gill Sans"/>
                <a:cs typeface="Gill Sans"/>
                <a:sym typeface="Gill Sans"/>
              </a:rPr>
              <a:t>ontinuum</a:t>
            </a:r>
            <a:r>
              <a:rPr sz="2000" dirty="0" smtClean="0">
                <a:solidFill>
                  <a:srgbClr val="FFFFFF"/>
                </a:solidFill>
                <a:latin typeface="+mn-lt"/>
                <a:ea typeface="Gill Sans"/>
                <a:cs typeface="Gill Sans"/>
                <a:sym typeface="Gill Sans"/>
              </a:rPr>
              <a:t> </a:t>
            </a:r>
            <a:endParaRPr sz="2000" dirty="0">
              <a:solidFill>
                <a:srgbClr val="FFFFFF"/>
              </a:solidFill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22" name="Shape 59"/>
          <p:cNvSpPr/>
          <p:nvPr/>
        </p:nvSpPr>
        <p:spPr>
          <a:xfrm>
            <a:off x="2391265" y="9142511"/>
            <a:ext cx="27559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000" dirty="0">
                <a:solidFill>
                  <a:srgbClr val="002060"/>
                </a:solidFill>
                <a:latin typeface="+mn-lt"/>
              </a:rPr>
              <a:t>LOS velocity</a:t>
            </a:r>
          </a:p>
        </p:txBody>
      </p:sp>
      <p:sp>
        <p:nvSpPr>
          <p:cNvPr id="23" name="Shape 60"/>
          <p:cNvSpPr/>
          <p:nvPr/>
        </p:nvSpPr>
        <p:spPr>
          <a:xfrm>
            <a:off x="4338882" y="9133556"/>
            <a:ext cx="13888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+mn-lt"/>
                <a:ea typeface="Gill Sans SemiBold"/>
                <a:cs typeface="Gill Sans SemiBold"/>
                <a:sym typeface="Gill Sans SemiBold"/>
              </a:rPr>
              <a:t>B_</a:t>
            </a:r>
            <a:r>
              <a:rPr sz="2000" dirty="0">
                <a:solidFill>
                  <a:srgbClr val="FFFFFF"/>
                </a:solidFill>
                <a:latin typeface="+mn-lt"/>
                <a:ea typeface="Gill Sans"/>
                <a:cs typeface="Gill Sans"/>
                <a:sym typeface="Gill Sans"/>
              </a:rPr>
              <a:t>LOS</a:t>
            </a:r>
          </a:p>
        </p:txBody>
      </p:sp>
      <p:sp>
        <p:nvSpPr>
          <p:cNvPr id="24" name="Shape 61"/>
          <p:cNvSpPr/>
          <p:nvPr/>
        </p:nvSpPr>
        <p:spPr>
          <a:xfrm>
            <a:off x="6299200" y="9114179"/>
            <a:ext cx="141703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latin typeface="+mn-lt"/>
                <a:ea typeface="Gill Sans SemiBold"/>
                <a:cs typeface="Gill Sans SemiBold"/>
                <a:sym typeface="Gill Sans SemiBold"/>
              </a:rPr>
              <a:t>B </a:t>
            </a:r>
            <a:r>
              <a:rPr sz="2000" dirty="0">
                <a:latin typeface="+mn-lt"/>
                <a:ea typeface="Gill Sans"/>
                <a:cs typeface="Gill Sans"/>
                <a:sym typeface="Gill Sans"/>
              </a:rPr>
              <a:t>inclination</a:t>
            </a:r>
          </a:p>
        </p:txBody>
      </p:sp>
      <p:sp>
        <p:nvSpPr>
          <p:cNvPr id="25" name="Shape 62"/>
          <p:cNvSpPr/>
          <p:nvPr/>
        </p:nvSpPr>
        <p:spPr>
          <a:xfrm>
            <a:off x="8110444" y="9122566"/>
            <a:ext cx="14563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+mn-lt"/>
                <a:ea typeface="Gill Sans SemiBold"/>
                <a:cs typeface="Gill Sans SemiBold"/>
                <a:sym typeface="Gill Sans SemiBold"/>
              </a:rPr>
              <a:t>B </a:t>
            </a:r>
            <a:r>
              <a:rPr sz="2000" dirty="0">
                <a:solidFill>
                  <a:srgbClr val="FFFFFF"/>
                </a:solidFill>
                <a:latin typeface="+mn-lt"/>
                <a:ea typeface="Gill Sans"/>
                <a:cs typeface="Gill Sans"/>
                <a:sym typeface="Gill Sans"/>
              </a:rPr>
              <a:t>azimuth</a:t>
            </a:r>
          </a:p>
        </p:txBody>
      </p:sp>
      <p:sp>
        <p:nvSpPr>
          <p:cNvPr id="26" name="Shape 63"/>
          <p:cNvSpPr/>
          <p:nvPr/>
        </p:nvSpPr>
        <p:spPr>
          <a:xfrm>
            <a:off x="10185406" y="8219182"/>
            <a:ext cx="275590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 similar images for PHI/FDT</a:t>
            </a:r>
          </a:p>
        </p:txBody>
      </p:sp>
      <p:pic>
        <p:nvPicPr>
          <p:cNvPr id="28" name="url?sa=i&amp;rct=j&amp;q=&amp;esrc=s&amp;source=images&amp;cd=&amp;docid=p1rJGju1_xmr7M&amp;tbnid=iqVIjoJ3vZ78wM-&amp;ved=0CAUQjRw&amp;url=http%3A%2F%2Fsohowww.nascom.nasa.gov%2Fhotshots%2F2000_02_26%2F&amp;ei=loytU_CSOYf14QSSzIGgAg&amp;bvm=bv.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8524" y="4657619"/>
            <a:ext cx="2835617" cy="283568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66"/>
          <p:cNvSpPr/>
          <p:nvPr/>
        </p:nvSpPr>
        <p:spPr>
          <a:xfrm>
            <a:off x="5361190" y="4396041"/>
            <a:ext cx="30454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2060"/>
                </a:solidFill>
                <a:latin typeface="+mn-lt"/>
              </a:rPr>
              <a:t>METIS </a:t>
            </a:r>
            <a:r>
              <a:rPr sz="2000" dirty="0" smtClean="0">
                <a:solidFill>
                  <a:srgbClr val="002060"/>
                </a:solidFill>
                <a:latin typeface="+mn-lt"/>
              </a:rPr>
              <a:t>VL</a:t>
            </a:r>
            <a:endParaRPr lang="fr-FR" sz="2000" dirty="0" smtClean="0">
              <a:solidFill>
                <a:srgbClr val="002060"/>
              </a:solidFill>
              <a:latin typeface="+mn-lt"/>
            </a:endParaRPr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535353"/>
                </a:solidFill>
              </a:rPr>
              <a:t>+ </a:t>
            </a:r>
            <a:r>
              <a:rPr lang="fr-FR" sz="2000" dirty="0" err="1">
                <a:solidFill>
                  <a:srgbClr val="535353"/>
                </a:solidFill>
              </a:rPr>
              <a:t>similar</a:t>
            </a:r>
            <a:r>
              <a:rPr lang="fr-FR" sz="2000" dirty="0">
                <a:solidFill>
                  <a:srgbClr val="535353"/>
                </a:solidFill>
              </a:rPr>
              <a:t> for </a:t>
            </a:r>
            <a:endParaRPr lang="fr-FR" sz="2000" dirty="0" smtClean="0">
              <a:solidFill>
                <a:srgbClr val="535353"/>
              </a:solidFill>
            </a:endParaRPr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535353"/>
                </a:solidFill>
              </a:rPr>
              <a:t>Ly-</a:t>
            </a:r>
            <a:r>
              <a:rPr lang="el-GR" sz="2000" dirty="0" smtClean="0">
                <a:solidFill>
                  <a:srgbClr val="535353"/>
                </a:solidFill>
              </a:rPr>
              <a:t>α</a:t>
            </a:r>
            <a:endParaRPr sz="20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1" name="Group 71"/>
          <p:cNvGrpSpPr/>
          <p:nvPr/>
        </p:nvGrpSpPr>
        <p:grpSpPr>
          <a:xfrm>
            <a:off x="8838604" y="4635103"/>
            <a:ext cx="3883255" cy="2780486"/>
            <a:chOff x="0" y="0"/>
            <a:chExt cx="4345557" cy="3111504"/>
          </a:xfrm>
        </p:grpSpPr>
        <p:pic>
          <p:nvPicPr>
            <p:cNvPr id="32" name="droppedImage.png"/>
            <p:cNvPicPr/>
            <p:nvPr/>
          </p:nvPicPr>
          <p:blipFill>
            <a:blip r:embed="rId7">
              <a:extLst/>
            </a:blip>
            <a:srcRect l="483" t="14985"/>
            <a:stretch>
              <a:fillRect/>
            </a:stretch>
          </p:blipFill>
          <p:spPr>
            <a:xfrm>
              <a:off x="0" y="0"/>
              <a:ext cx="4345557" cy="3111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Shape 69"/>
            <p:cNvSpPr/>
            <p:nvPr/>
          </p:nvSpPr>
          <p:spPr>
            <a:xfrm rot="120612">
              <a:off x="452858" y="70489"/>
              <a:ext cx="3048213" cy="2984927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 sz="2000">
                <a:latin typeface="+mn-lt"/>
              </a:endParaRPr>
            </a:p>
          </p:txBody>
        </p:sp>
        <p:sp>
          <p:nvSpPr>
            <p:cNvPr id="34" name="Shape 70"/>
            <p:cNvSpPr/>
            <p:nvPr/>
          </p:nvSpPr>
          <p:spPr>
            <a:xfrm rot="92860">
              <a:off x="612480" y="74978"/>
              <a:ext cx="229870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2000" dirty="0" err="1" smtClean="0">
                  <a:solidFill>
                    <a:schemeClr val="bg1"/>
                  </a:solidFill>
                  <a:latin typeface="+mn-lt"/>
                </a:rPr>
                <a:t>SoloH</a:t>
              </a:r>
              <a:r>
                <a:rPr lang="fr-FR" sz="2000" dirty="0" smtClean="0">
                  <a:solidFill>
                    <a:schemeClr val="bg1"/>
                  </a:solidFill>
                  <a:latin typeface="+mn-lt"/>
                </a:rPr>
                <a:t>I</a:t>
              </a:r>
              <a:endParaRPr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5" name="dropped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97077" y="1821240"/>
            <a:ext cx="2565400" cy="2743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73"/>
          <p:cNvSpPr/>
          <p:nvPr/>
        </p:nvSpPr>
        <p:spPr>
          <a:xfrm>
            <a:off x="8166778" y="1821240"/>
            <a:ext cx="27559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2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000" dirty="0" smtClean="0">
                <a:solidFill>
                  <a:schemeClr val="bg1"/>
                </a:solidFill>
                <a:latin typeface="+mn-lt"/>
              </a:rPr>
              <a:t>SPICE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(+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spectra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5299542" y="1688860"/>
            <a:ext cx="2268972" cy="2288252"/>
            <a:chOff x="5412174" y="5097023"/>
            <a:chExt cx="2304055" cy="2323633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9">
              <a:lum bright="-2000" contrast="12000"/>
            </a:blip>
            <a:stretch>
              <a:fillRect/>
            </a:stretch>
          </p:blipFill>
          <p:spPr>
            <a:xfrm>
              <a:off x="5474775" y="5182067"/>
              <a:ext cx="2129570" cy="2238589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412174" y="5097023"/>
              <a:ext cx="2304055" cy="231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Shape 66"/>
          <p:cNvSpPr/>
          <p:nvPr/>
        </p:nvSpPr>
        <p:spPr>
          <a:xfrm>
            <a:off x="5369243" y="1775729"/>
            <a:ext cx="212957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+mn-lt"/>
              </a:rPr>
              <a:t>STIX (+ </a:t>
            </a:r>
            <a:r>
              <a:rPr lang="fr-FR" sz="2000" dirty="0" err="1" smtClean="0">
                <a:solidFill>
                  <a:srgbClr val="002060"/>
                </a:solidFill>
                <a:latin typeface="+mn-lt"/>
              </a:rPr>
              <a:t>spectra</a:t>
            </a:r>
            <a:r>
              <a:rPr lang="fr-FR" sz="2000" dirty="0" smtClean="0">
                <a:solidFill>
                  <a:srgbClr val="002060"/>
                </a:solidFill>
                <a:latin typeface="+mn-lt"/>
              </a:rPr>
              <a:t>)</a:t>
            </a:r>
            <a:endParaRPr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889113" y="2063953"/>
            <a:ext cx="11124046" cy="7093604"/>
          </a:xfrm>
          <a:prstGeom prst="roundRect">
            <a:avLst>
              <a:gd name="adj" fmla="val 8830"/>
            </a:avLst>
          </a:prstGeom>
          <a:solidFill>
            <a:srgbClr val="C9EEFF">
              <a:alpha val="93000"/>
            </a:srgbClr>
          </a:solidFill>
          <a:ln>
            <a:noFill/>
          </a:ln>
          <a:effectLst>
            <a:outerShdw blurRad="393700" dist="3683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Images &amp;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4000" dirty="0" smtClean="0">
                <a:solidFill>
                  <a:srgbClr val="00B05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000" dirty="0" smtClean="0">
                <a:solidFill>
                  <a:srgbClr val="0098DB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 …</a:t>
            </a:r>
          </a:p>
          <a:p>
            <a:pPr algn="ctr"/>
            <a:endParaRPr lang="en-US" sz="4000" dirty="0" smtClean="0">
              <a:solidFill>
                <a:srgbClr val="002060"/>
              </a:solidFill>
              <a:effectLst>
                <a:outerShdw blurRad="114300" dist="1016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… from the visible to the X-rays …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… from the surface out to the heliosphere</a:t>
            </a:r>
          </a:p>
          <a:p>
            <a:pPr algn="ctr"/>
            <a:endParaRPr lang="en-US" sz="4000" dirty="0" smtClean="0">
              <a:solidFill>
                <a:srgbClr val="002060"/>
              </a:solidFill>
              <a:effectLst>
                <a:outerShdw blurRad="114300" dist="1016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Velocity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Density 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Magnetic field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114300" dist="101600" dir="2700000" algn="tl" rotWithShape="0">
                    <a:prstClr val="black">
                      <a:alpha val="40000"/>
                    </a:prstClr>
                  </a:outerShdw>
                </a:effectLst>
              </a:rPr>
              <a:t>Chemical composition</a:t>
            </a:r>
            <a:endParaRPr lang="en-US" sz="4000" dirty="0">
              <a:solidFill>
                <a:srgbClr val="002060"/>
              </a:solidFill>
              <a:effectLst>
                <a:outerShdw blurRad="114300" dist="1016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9658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obaldisrup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5701"/>
            <a:ext cx="13004800" cy="731520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54374" y="130126"/>
            <a:ext cx="105283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1pPr>
            <a:lvl2pPr indent="2286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2pPr>
            <a:lvl3pPr indent="4572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3pPr>
            <a:lvl4pPr indent="6858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4pPr>
            <a:lvl5pPr indent="9144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5pPr>
            <a:lvl6pPr indent="11430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6pPr>
            <a:lvl7pPr indent="13716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7pPr>
            <a:lvl8pPr indent="16002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8pPr>
            <a:lvl9pPr indent="18288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r>
              <a:rPr lang="fr-FR" sz="4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This </a:t>
            </a:r>
            <a:r>
              <a:rPr lang="fr-FR" sz="4400" b="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</a:t>
            </a:r>
            <a:r>
              <a:rPr lang="fr-FR" sz="4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a star</a:t>
            </a:r>
            <a:endParaRPr lang="fr-FR" sz="44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033" y="1734747"/>
            <a:ext cx="97638" cy="97679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10853462" y="317368"/>
            <a:ext cx="3983671" cy="1279840"/>
            <a:chOff x="10853462" y="317368"/>
            <a:chExt cx="3983671" cy="1279840"/>
          </a:xfrm>
        </p:grpSpPr>
        <p:sp>
          <p:nvSpPr>
            <p:cNvPr id="8" name="Titre 1"/>
            <p:cNvSpPr txBox="1">
              <a:spLocks/>
            </p:cNvSpPr>
            <p:nvPr/>
          </p:nvSpPr>
          <p:spPr>
            <a:xfrm>
              <a:off x="10853462" y="317368"/>
              <a:ext cx="3983671" cy="749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100" tIns="38100" rIns="38100" bIns="38100" anchor="ctr"/>
            <a:lstStyle>
              <a:lvl1pPr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1pPr>
              <a:lvl2pPr indent="2286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2pPr>
              <a:lvl3pPr indent="4572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3pPr>
              <a:lvl4pPr indent="6858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4pPr>
              <a:lvl5pPr indent="9144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5pPr>
              <a:lvl6pPr indent="11430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6pPr>
              <a:lvl7pPr indent="13716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7pPr>
              <a:lvl8pPr indent="16002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8pPr>
              <a:lvl9pPr indent="18288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9pPr>
            </a:lstStyle>
            <a:p>
              <a:r>
                <a:rPr lang="fr-FR" sz="2400" b="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You are </a:t>
              </a:r>
              <a:r>
                <a:rPr lang="fr-FR" sz="2400" b="0" dirty="0" err="1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here</a:t>
              </a:r>
              <a:endParaRPr lang="fr-FR" sz="2400" b="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9" name="Flèche vers le bas 8"/>
            <p:cNvSpPr/>
            <p:nvPr/>
          </p:nvSpPr>
          <p:spPr>
            <a:xfrm>
              <a:off x="12373045" y="965330"/>
              <a:ext cx="389614" cy="631878"/>
            </a:xfrm>
            <a:prstGeom prst="downArrow">
              <a:avLst>
                <a:gd name="adj1" fmla="val 34405"/>
                <a:gd name="adj2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Titre 1"/>
          <p:cNvSpPr txBox="1">
            <a:spLocks/>
          </p:cNvSpPr>
          <p:nvPr/>
        </p:nvSpPr>
        <p:spPr>
          <a:xfrm>
            <a:off x="254374" y="130126"/>
            <a:ext cx="105283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1pPr>
            <a:lvl2pPr indent="2286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2pPr>
            <a:lvl3pPr indent="4572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3pPr>
            <a:lvl4pPr indent="6858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4pPr>
            <a:lvl5pPr indent="9144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5pPr>
            <a:lvl6pPr indent="11430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6pPr>
            <a:lvl7pPr indent="13716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7pPr>
            <a:lvl8pPr indent="16002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8pPr>
            <a:lvl9pPr indent="1828800" defTabSz="1295400">
              <a:defRPr sz="3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r>
              <a:rPr lang="fr-FR" sz="4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This </a:t>
            </a:r>
            <a:r>
              <a:rPr lang="fr-FR" sz="4400" b="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</a:t>
            </a:r>
            <a:r>
              <a:rPr lang="fr-FR" sz="4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400" b="0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our</a:t>
            </a:r>
            <a:r>
              <a:rPr lang="fr-FR" sz="4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star</a:t>
            </a:r>
            <a:endParaRPr lang="fr-FR" sz="44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00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A_304_7_juin_2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68"/>
            <a:ext cx="9740348" cy="97403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36" y="3518333"/>
            <a:ext cx="97638" cy="97679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9309112" y="3193921"/>
            <a:ext cx="3695688" cy="749300"/>
            <a:chOff x="10174085" y="269488"/>
            <a:chExt cx="3695688" cy="749300"/>
          </a:xfrm>
        </p:grpSpPr>
        <p:sp>
          <p:nvSpPr>
            <p:cNvPr id="5" name="Titre 1"/>
            <p:cNvSpPr txBox="1">
              <a:spLocks/>
            </p:cNvSpPr>
            <p:nvPr/>
          </p:nvSpPr>
          <p:spPr>
            <a:xfrm>
              <a:off x="10853462" y="269488"/>
              <a:ext cx="3016311" cy="749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100" tIns="38100" rIns="38100" bIns="38100" anchor="ctr"/>
            <a:lstStyle>
              <a:lvl1pPr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1pPr>
              <a:lvl2pPr indent="2286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2pPr>
              <a:lvl3pPr indent="4572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3pPr>
              <a:lvl4pPr indent="6858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4pPr>
              <a:lvl5pPr indent="9144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5pPr>
              <a:lvl6pPr indent="11430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6pPr>
              <a:lvl7pPr indent="13716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7pPr>
              <a:lvl8pPr indent="16002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8pPr>
              <a:lvl9pPr indent="1828800" defTabSz="1295400"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Verdana"/>
                </a:defRPr>
              </a:lvl9pPr>
            </a:lstStyle>
            <a:p>
              <a:r>
                <a:rPr lang="fr-FR" sz="2400" b="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You are (</a:t>
              </a:r>
              <a:r>
                <a:rPr lang="fr-FR" sz="2400" b="0" dirty="0" err="1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still</a:t>
              </a:r>
              <a:r>
                <a:rPr lang="fr-FR" sz="2400" b="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) </a:t>
              </a:r>
              <a:r>
                <a:rPr lang="fr-FR" sz="2400" b="0" dirty="0" err="1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here</a:t>
              </a:r>
              <a:endParaRPr lang="fr-FR" sz="2400" b="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6" name="Flèche vers le bas 5"/>
            <p:cNvSpPr/>
            <p:nvPr/>
          </p:nvSpPr>
          <p:spPr>
            <a:xfrm rot="5400000">
              <a:off x="10218497" y="404480"/>
              <a:ext cx="389614" cy="478438"/>
            </a:xfrm>
            <a:prstGeom prst="downArrow">
              <a:avLst>
                <a:gd name="adj1" fmla="val 34405"/>
                <a:gd name="adj2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557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ll_201002_larg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848958"/>
            <a:ext cx="24652705" cy="62794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4073" y="7744431"/>
            <a:ext cx="16086221" cy="685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4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10503</TotalTime>
  <Words>129</Words>
  <Application>Microsoft Office PowerPoint</Application>
  <PresentationFormat>Personnalisé</PresentationFormat>
  <Paragraphs>52</Paragraphs>
  <Slides>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9" baseType="lpstr">
      <vt:lpstr>Aharoni</vt:lpstr>
      <vt:lpstr>Arial</vt:lpstr>
      <vt:lpstr>Arial Rounded MT Bold</vt:lpstr>
      <vt:lpstr>Calibri</vt:lpstr>
      <vt:lpstr>DIN Alternate Bold</vt:lpstr>
      <vt:lpstr>Gill Sans</vt:lpstr>
      <vt:lpstr>Gill Sans SemiBold</vt:lpstr>
      <vt:lpstr>Helvetica</vt:lpstr>
      <vt:lpstr>Lucida Grande</vt:lpstr>
      <vt:lpstr>NotesStyle-BoldTf</vt:lpstr>
      <vt:lpstr>Verdana</vt:lpstr>
      <vt:lpstr>3_Thème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Frédéric Auchère</dc:creator>
  <cp:lastModifiedBy>Frédéric Auchère</cp:lastModifiedBy>
  <cp:revision>332</cp:revision>
  <dcterms:modified xsi:type="dcterms:W3CDTF">2019-10-17T19:48:15Z</dcterms:modified>
</cp:coreProperties>
</file>