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52" r:id="rId2"/>
    <p:sldId id="322" r:id="rId3"/>
    <p:sldId id="355" r:id="rId4"/>
    <p:sldId id="338" r:id="rId5"/>
    <p:sldId id="339" r:id="rId6"/>
    <p:sldId id="342" r:id="rId7"/>
    <p:sldId id="341" r:id="rId8"/>
    <p:sldId id="340" r:id="rId9"/>
    <p:sldId id="354" r:id="rId10"/>
    <p:sldId id="345" r:id="rId11"/>
    <p:sldId id="344" r:id="rId12"/>
    <p:sldId id="348" r:id="rId13"/>
    <p:sldId id="350" r:id="rId14"/>
    <p:sldId id="346" r:id="rId15"/>
    <p:sldId id="349" r:id="rId16"/>
    <p:sldId id="356" r:id="rId17"/>
    <p:sldId id="333" r:id="rId18"/>
  </p:sldIdLst>
  <p:sldSz cx="9144000" cy="6858000" type="screen4x3"/>
  <p:notesSz cx="6805613" cy="99441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orient="horz" pos="273">
          <p15:clr>
            <a:srgbClr val="A4A3A4"/>
          </p15:clr>
        </p15:guide>
        <p15:guide id="3" orient="horz" pos="802">
          <p15:clr>
            <a:srgbClr val="A4A3A4"/>
          </p15:clr>
        </p15:guide>
        <p15:guide id="4" orient="horz" pos="961">
          <p15:clr>
            <a:srgbClr val="A4A3A4"/>
          </p15:clr>
        </p15:guide>
        <p15:guide id="5" orient="horz" pos="1082">
          <p15:clr>
            <a:srgbClr val="A4A3A4"/>
          </p15:clr>
        </p15:guide>
        <p15:guide id="6" orient="horz" pos="2828">
          <p15:clr>
            <a:srgbClr val="A4A3A4"/>
          </p15:clr>
        </p15:guide>
        <p15:guide id="7" orient="horz" pos="3054">
          <p15:clr>
            <a:srgbClr val="A4A3A4"/>
          </p15:clr>
        </p15:guide>
        <p15:guide id="8" pos="2880">
          <p15:clr>
            <a:srgbClr val="A4A3A4"/>
          </p15:clr>
        </p15:guide>
        <p15:guide id="9" pos="388">
          <p15:clr>
            <a:srgbClr val="A4A3A4"/>
          </p15:clr>
        </p15:guide>
        <p15:guide id="10" pos="332">
          <p15:clr>
            <a:srgbClr val="A4A3A4"/>
          </p15:clr>
        </p15:guide>
        <p15:guide id="11" pos="14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AF4"/>
    <a:srgbClr val="C4D7EA"/>
    <a:srgbClr val="74A0CE"/>
    <a:srgbClr val="DDE5EC"/>
    <a:srgbClr val="BFCE97"/>
    <a:srgbClr val="E7EBF5"/>
    <a:srgbClr val="8B9DCE"/>
    <a:srgbClr val="ACB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6" autoAdjust="0"/>
    <p:restoredTop sz="99831" autoAdjust="0"/>
  </p:normalViewPr>
  <p:slideViewPr>
    <p:cSldViewPr snapToGrid="0" showGuides="1">
      <p:cViewPr varScale="1">
        <p:scale>
          <a:sx n="91" d="100"/>
          <a:sy n="91" d="100"/>
        </p:scale>
        <p:origin x="1854" y="84"/>
      </p:cViewPr>
      <p:guideLst>
        <p:guide orient="horz" pos="2228"/>
        <p:guide orient="horz" pos="273"/>
        <p:guide orient="horz" pos="802"/>
        <p:guide orient="horz" pos="961"/>
        <p:guide orient="horz" pos="1082"/>
        <p:guide orient="horz" pos="2828"/>
        <p:guide orient="horz" pos="3054"/>
        <p:guide pos="2880"/>
        <p:guide pos="388"/>
        <p:guide pos="332"/>
        <p:guide pos="141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-3714" y="-102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605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33700" cy="4605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56504"/>
            <a:ext cx="2933700" cy="4621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56504"/>
            <a:ext cx="2933700" cy="4621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715C3331-8585-4E2C-AB11-2E6977EF447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9575" cy="497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1" y="0"/>
            <a:ext cx="2949575" cy="4971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23487"/>
            <a:ext cx="5446713" cy="44741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5387"/>
            <a:ext cx="2949575" cy="497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b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1" y="9445387"/>
            <a:ext cx="2949575" cy="497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52" tIns="46176" rIns="92352" bIns="4617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C4F04F35-91C8-421D-B261-C67E5B09410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1" descr="Logo_IABG_kl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6443663"/>
            <a:ext cx="1143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31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557213" y="4152900"/>
            <a:ext cx="8153400" cy="1460500"/>
          </a:xfrm>
        </p:spPr>
        <p:txBody>
          <a:bodyPr>
            <a:spAutoFit/>
          </a:bodyPr>
          <a:lstStyle>
            <a:lvl1pPr>
              <a:defRPr sz="28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br>
              <a:rPr lang="de-DE" noProof="0" smtClean="0"/>
            </a:br>
            <a:r>
              <a:rPr lang="de-DE" noProof="0" smtClean="0"/>
              <a:t/>
            </a:r>
            <a:br>
              <a:rPr lang="de-DE" noProof="0" smtClean="0"/>
            </a:br>
            <a:r>
              <a:rPr lang="de-DE" noProof="0" smtClean="0"/>
              <a:t/>
            </a:r>
            <a:br>
              <a:rPr lang="de-DE" noProof="0" smtClean="0"/>
            </a:br>
            <a:endParaRPr lang="de-DE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  <a:extLst/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87D7E-C9CC-45A9-B508-D26FE5BB01F7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112648"/>
      </p:ext>
    </p:extLst>
  </p:cSld>
  <p:clrMapOvr>
    <a:masterClrMapping/>
  </p:clrMapOvr>
  <p:transition spd="med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2BB1-DEFE-4CA9-9B17-2EB1C1302A1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0DD79-F902-4146-B906-584F94FE4A88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5344"/>
      </p:ext>
    </p:extLst>
  </p:cSld>
  <p:clrMapOvr>
    <a:masterClrMapping/>
  </p:clrMapOvr>
  <p:transition spd="med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7663" y="433388"/>
            <a:ext cx="2041525" cy="52752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8325" y="433388"/>
            <a:ext cx="5976938" cy="527526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9C9E-5FA2-4845-B590-430F032BD30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8EBC7-EC64-48F8-9DCD-B67BD55A326E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137362"/>
      </p:ext>
    </p:extLst>
  </p:cSld>
  <p:clrMapOvr>
    <a:masterClrMapping/>
  </p:clrMapOvr>
  <p:transition spd="med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350" r="2267"/>
          <a:stretch>
            <a:fillRect/>
          </a:stretch>
        </p:blipFill>
        <p:spPr bwMode="auto">
          <a:xfrm>
            <a:off x="563563" y="327025"/>
            <a:ext cx="135731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6394" y="433388"/>
            <a:ext cx="6622794" cy="3603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43AFD-7838-4F7F-B3E7-FF774F1F994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8EFA0-6DC7-45D0-80C8-7C98F0F8D794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157317"/>
      </p:ext>
    </p:extLst>
  </p:cSld>
  <p:clrMapOvr>
    <a:masterClrMapping/>
  </p:clrMapOvr>
  <p:transition spd="med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341F8-67F0-4010-BAC9-2930F67D2F3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B9069-7E24-4D00-ADCE-E98EC485A913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244162"/>
      </p:ext>
    </p:extLst>
  </p:cSld>
  <p:clrMapOvr>
    <a:masterClrMapping/>
  </p:clrMapOvr>
  <p:transition spd="med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rgbClr val="74A0CE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8325" y="1547813"/>
            <a:ext cx="3989388" cy="4160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0113" y="1547813"/>
            <a:ext cx="3990975" cy="4160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522B3-00DC-40CA-BD69-FEDC6F21432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1FEF7-45FF-4479-993D-B8A93489CAFC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244194"/>
      </p:ext>
    </p:extLst>
  </p:cSld>
  <p:clrMapOvr>
    <a:masterClrMapping/>
  </p:clrMapOvr>
  <p:transition spd="med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sz="2400">
                <a:solidFill>
                  <a:srgbClr val="74A0CE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8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1C9AD-1094-45B4-BBF5-8F30E7525C7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E844-7706-4B43-8D6C-970846C168D0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189629"/>
      </p:ext>
    </p:extLst>
  </p:cSld>
  <p:clrMapOvr>
    <a:masterClrMapping/>
  </p:clrMapOvr>
  <p:transition spd="med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EDB8E-9B24-4A02-A94C-D2C83A8628D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81D3-174B-4ADC-83D1-1B5D5ABB6EC3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756320"/>
      </p:ext>
    </p:extLst>
  </p:cSld>
  <p:clrMapOvr>
    <a:masterClrMapping/>
  </p:clrMapOvr>
  <p:transition spd="med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  <a:extLst/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260850" y="6677025"/>
            <a:ext cx="620713" cy="138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E0774-08F9-4399-ACE1-B00F82D0052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4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96E6D-DD0C-4C4E-A7B9-C4E7CD3DA213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912213"/>
      </p:ext>
    </p:extLst>
  </p:cSld>
  <p:clrMapOvr>
    <a:masterClrMapping/>
  </p:clrMapOvr>
  <p:transition spd="med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 Narrow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4A293-EDF6-49FF-9B94-AE02877B5C2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D7D94-DC42-4EC0-955D-E3C165FEA98E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211428"/>
      </p:ext>
    </p:extLst>
  </p:cSld>
  <p:clrMapOvr>
    <a:masterClrMapping/>
  </p:clrMapOvr>
  <p:transition spd="med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0"/>
          </p:nvPr>
        </p:nvSpPr>
        <p:spPr>
          <a:xfrm>
            <a:off x="590550" y="6696075"/>
            <a:ext cx="1085850" cy="1063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xxxx-xxxx-xx-xx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EE518-6960-43CC-8418-9F5CC8D628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5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8650F-38AC-4DD7-AF82-DDA327074A02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25815"/>
      </p:ext>
    </p:extLst>
  </p:cSld>
  <p:clrMapOvr>
    <a:masterClrMapping/>
  </p:clrMapOvr>
  <p:transition spd="med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568325" y="433388"/>
            <a:ext cx="81708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8325" y="1547813"/>
            <a:ext cx="8132763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56100" y="6677025"/>
            <a:ext cx="430213" cy="138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1">
              <a:defRPr sz="900"/>
            </a:lvl1pPr>
          </a:lstStyle>
          <a:p>
            <a:pPr>
              <a:defRPr/>
            </a:pPr>
            <a:fld id="{920C117C-37C9-49BF-B342-939F47805C2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29" name="Line 52"/>
          <p:cNvSpPr>
            <a:spLocks noChangeShapeType="1"/>
          </p:cNvSpPr>
          <p:nvPr/>
        </p:nvSpPr>
        <p:spPr bwMode="auto">
          <a:xfrm>
            <a:off x="1785938" y="6662738"/>
            <a:ext cx="0" cy="1571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77" name="Rectangle 5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2225" y="6696075"/>
            <a:ext cx="628650" cy="106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700">
                <a:latin typeface="Arial" charset="0"/>
              </a:defRPr>
            </a:lvl1pPr>
          </a:lstStyle>
          <a:p>
            <a:pPr>
              <a:defRPr/>
            </a:pPr>
            <a:fld id="{CCAD1095-389B-46DE-B4AC-58588E12FE01}" type="datetime1">
              <a:rPr lang="de-DE"/>
              <a:pPr>
                <a:defRPr/>
              </a:pPr>
              <a:t>17.10.2019</a:t>
            </a:fld>
            <a:endParaRPr lang="de-DE"/>
          </a:p>
        </p:txBody>
      </p:sp>
      <p:sp>
        <p:nvSpPr>
          <p:cNvPr id="1032" name="Text Box 54"/>
          <p:cNvSpPr txBox="1">
            <a:spLocks noChangeArrowheads="1"/>
          </p:cNvSpPr>
          <p:nvPr/>
        </p:nvSpPr>
        <p:spPr bwMode="auto">
          <a:xfrm>
            <a:off x="1836738" y="6696075"/>
            <a:ext cx="530225" cy="107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700" dirty="0" smtClean="0">
                <a:cs typeface="Arial" charset="0"/>
              </a:rPr>
              <a:t>© IABG 2019</a:t>
            </a:r>
            <a:endParaRPr lang="de-DE" sz="700" dirty="0" smtClean="0"/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577850" y="1104900"/>
            <a:ext cx="8123238" cy="5095875"/>
            <a:chOff x="364" y="696"/>
            <a:chExt cx="5117" cy="3210"/>
          </a:xfrm>
        </p:grpSpPr>
        <p:sp>
          <p:nvSpPr>
            <p:cNvPr id="1034" name="Line 56"/>
            <p:cNvSpPr>
              <a:spLocks noChangeShapeType="1"/>
            </p:cNvSpPr>
            <p:nvPr/>
          </p:nvSpPr>
          <p:spPr bwMode="auto">
            <a:xfrm>
              <a:off x="364" y="696"/>
              <a:ext cx="0" cy="321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5" name="Line 57"/>
            <p:cNvSpPr>
              <a:spLocks noChangeShapeType="1"/>
            </p:cNvSpPr>
            <p:nvPr/>
          </p:nvSpPr>
          <p:spPr bwMode="auto">
            <a:xfrm>
              <a:off x="364" y="3906"/>
              <a:ext cx="511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6" name="Line 58"/>
            <p:cNvSpPr>
              <a:spLocks noChangeShapeType="1"/>
            </p:cNvSpPr>
            <p:nvPr/>
          </p:nvSpPr>
          <p:spPr bwMode="auto">
            <a:xfrm>
              <a:off x="5481" y="696"/>
              <a:ext cx="0" cy="321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7" name="Line 59"/>
            <p:cNvSpPr>
              <a:spLocks noChangeShapeType="1"/>
            </p:cNvSpPr>
            <p:nvPr/>
          </p:nvSpPr>
          <p:spPr bwMode="auto">
            <a:xfrm>
              <a:off x="364" y="963"/>
              <a:ext cx="511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1038" name="Line 60"/>
            <p:cNvSpPr>
              <a:spLocks noChangeShapeType="1"/>
            </p:cNvSpPr>
            <p:nvPr/>
          </p:nvSpPr>
          <p:spPr bwMode="auto">
            <a:xfrm>
              <a:off x="364" y="696"/>
              <a:ext cx="511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</p:grpSp>
      <p:pic>
        <p:nvPicPr>
          <p:cNvPr id="1033" name="Picture 62" descr="Logo_IABG_kle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6443663"/>
            <a:ext cx="1143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ransition spd="med">
    <p:wheel spokes="2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4A0CE"/>
          </a:solidFill>
          <a:latin typeface="Arial Narrow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4A0CE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4A0CE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4A0CE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74A0CE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3738" indent="-349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15"/>
        </a:buBlip>
        <a:defRPr sz="1600">
          <a:solidFill>
            <a:schemeClr val="tx1"/>
          </a:solidFill>
          <a:latin typeface="+mn-lt"/>
        </a:defRPr>
      </a:lvl2pPr>
      <a:lvl3pPr marL="1011238" indent="-3159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>
          <a:solidFill>
            <a:schemeClr val="tx1"/>
          </a:solidFill>
          <a:latin typeface="+mn-lt"/>
        </a:defRPr>
      </a:lvl3pPr>
      <a:lvl4pPr marL="1304925" indent="-292100" algn="l" rtl="0" eaLnBrk="0" fontAlgn="base" hangingPunct="0">
        <a:spcBef>
          <a:spcPct val="2000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</a:defRPr>
      </a:lvl4pPr>
      <a:lvl5pPr marL="1611313" indent="-304800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5pPr>
      <a:lvl6pPr marL="2068513" indent="-3048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525713" indent="-3048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2982913" indent="-3048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440113" indent="-3048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INN\Grp\TR\TRM\Pr&#228;sentationen\Solar%20Orbiter\Rotation%20of%20Spacecraft%20IR%20x16.avi" TargetMode="External"/><Relationship Id="rId1" Type="http://schemas.microsoft.com/office/2007/relationships/media" Target="file:///\\INN\Grp\TR\TRM\Pr&#228;sentationen\Solar%20Orbiter\Rotation%20of%20Spacecraft%20IR%20x16.avi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hteck 5"/>
          <p:cNvSpPr>
            <a:spLocks noChangeArrowheads="1"/>
          </p:cNvSpPr>
          <p:nvPr/>
        </p:nvSpPr>
        <p:spPr bwMode="auto">
          <a:xfrm>
            <a:off x="0" y="5848350"/>
            <a:ext cx="9144000" cy="100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15363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FDBF35-1294-49A0-949F-13C11C9809C9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de-DE" altLang="de-DE" smtClean="0"/>
          </a:p>
        </p:txBody>
      </p:sp>
      <p:sp>
        <p:nvSpPr>
          <p:cNvPr id="15364" name="Datumsplatzhalter 3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842A90-F54B-40FC-AF53-805D9B5A3AE0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15365" name="Rectangle 15"/>
          <p:cNvSpPr>
            <a:spLocks noChangeArrowheads="1"/>
          </p:cNvSpPr>
          <p:nvPr/>
        </p:nvSpPr>
        <p:spPr bwMode="auto">
          <a:xfrm>
            <a:off x="342900" y="6578600"/>
            <a:ext cx="171450" cy="27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15366" name="Rectangle 16"/>
          <p:cNvSpPr>
            <a:spLocks noChangeArrowheads="1"/>
          </p:cNvSpPr>
          <p:nvPr/>
        </p:nvSpPr>
        <p:spPr bwMode="auto">
          <a:xfrm>
            <a:off x="4057650" y="6638925"/>
            <a:ext cx="238125" cy="219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527050" y="3429000"/>
            <a:ext cx="8420100" cy="209288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/>
          <a:p>
            <a:pPr eaLnBrk="1" hangingPunct="1">
              <a:defRPr/>
            </a:pPr>
            <a:r>
              <a:rPr lang="de-DE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Environmental </a:t>
            </a:r>
            <a:r>
              <a:rPr lang="de-DE" sz="3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Tests on Solar Orbiter </a:t>
            </a:r>
            <a:r>
              <a:rPr lang="de-DE" sz="3600" b="1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Satellite</a:t>
            </a:r>
            <a:r>
              <a:rPr lang="de-DE" sz="3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de-DE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/>
            </a:r>
            <a:br>
              <a:rPr lang="de-DE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</a:br>
            <a:r>
              <a:rPr lang="de-DE" sz="3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IABG Space Test Center</a:t>
            </a:r>
            <a:r>
              <a:rPr lang="de-DE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  <a:t/>
            </a:r>
            <a:br>
              <a:rPr lang="de-DE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charset="0"/>
              </a:rPr>
            </a:br>
            <a:r>
              <a:rPr lang="de-DE" sz="16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de-DE" sz="1600" dirty="0">
                <a:solidFill>
                  <a:schemeClr val="tx2"/>
                </a:solidFill>
                <a:latin typeface="Arial" charset="0"/>
              </a:rPr>
            </a:br>
            <a:r>
              <a:rPr lang="de-DE" sz="2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Uwe Bertram</a:t>
            </a:r>
            <a:endParaRPr lang="de-DE" sz="2400" kern="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de-DE" sz="24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  <a:cs typeface="Arial" pitchFamily="34" charset="0"/>
              </a:rPr>
              <a:t>Ottobrunn 18.10.2019</a:t>
            </a:r>
            <a:endParaRPr lang="de-DE" sz="2400" kern="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58788" y="2062163"/>
            <a:ext cx="14112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373C86"/>
                </a:solidFill>
                <a:latin typeface="Arial Narrow" panose="020B0606020202030204" pitchFamily="34" charset="0"/>
              </a:rPr>
              <a:t>AUTOMOTIVE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870075" y="2063750"/>
            <a:ext cx="141446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900A1C"/>
                </a:solidFill>
                <a:latin typeface="Arial Narrow" panose="020B0606020202030204" pitchFamily="34" charset="0"/>
              </a:rPr>
              <a:t>INFOCOM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3284538" y="2062163"/>
            <a:ext cx="1423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86C167"/>
                </a:solidFill>
                <a:latin typeface="Arial Narrow" panose="020B0606020202030204" pitchFamily="34" charset="0"/>
              </a:rPr>
              <a:t>TRANSPORT, ENVIRONMENT &amp; </a:t>
            </a:r>
            <a:br>
              <a:rPr lang="de-DE" altLang="de-DE">
                <a:solidFill>
                  <a:srgbClr val="86C167"/>
                </a:solidFill>
                <a:latin typeface="Arial Narrow" panose="020B0606020202030204" pitchFamily="34" charset="0"/>
              </a:rPr>
            </a:br>
            <a:r>
              <a:rPr lang="de-DE" altLang="de-DE">
                <a:solidFill>
                  <a:srgbClr val="86C167"/>
                </a:solidFill>
                <a:latin typeface="Arial Narrow" panose="020B0606020202030204" pitchFamily="34" charset="0"/>
              </a:rPr>
              <a:t>POWER ENGINEERING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708525" y="2062163"/>
            <a:ext cx="1414463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de-DE">
                <a:solidFill>
                  <a:srgbClr val="4E8DB9"/>
                </a:solidFill>
                <a:latin typeface="Arial Narrow" panose="020B0606020202030204" pitchFamily="34" charset="0"/>
              </a:rPr>
              <a:t>AERONAUTICS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122988" y="2062163"/>
            <a:ext cx="141446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EB891B"/>
                </a:solidFill>
                <a:latin typeface="Arial Narrow" panose="020B0606020202030204" pitchFamily="34" charset="0"/>
              </a:rPr>
              <a:t>SPACE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545388" y="2068513"/>
            <a:ext cx="14176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7D7875"/>
                </a:solidFill>
                <a:latin typeface="Arial Narrow" panose="020B0606020202030204" pitchFamily="34" charset="0"/>
              </a:rPr>
              <a:t>DEFENCE &amp; SECURITY</a:t>
            </a:r>
          </a:p>
        </p:txBody>
      </p:sp>
      <p:pic>
        <p:nvPicPr>
          <p:cNvPr id="15374" name="Picture 3" descr="InfoKo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095375"/>
            <a:ext cx="14239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4" descr="Luftfahrt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095375"/>
            <a:ext cx="142398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5" descr="Raumfahrt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095375"/>
            <a:ext cx="14224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6" descr="Verkehr-&amp;-Umwelt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1095375"/>
            <a:ext cx="142398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4" descr="Automotive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095375"/>
            <a:ext cx="142398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Grafik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76"/>
          <a:stretch>
            <a:fillRect/>
          </a:stretch>
        </p:blipFill>
        <p:spPr bwMode="auto">
          <a:xfrm>
            <a:off x="7545388" y="1095375"/>
            <a:ext cx="141763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Grafi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5381625"/>
            <a:ext cx="16414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4851400"/>
            <a:ext cx="111601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2" name="Text Box 12"/>
          <p:cNvSpPr txBox="1">
            <a:spLocks noChangeArrowheads="1"/>
          </p:cNvSpPr>
          <p:nvPr/>
        </p:nvSpPr>
        <p:spPr bwMode="auto">
          <a:xfrm>
            <a:off x="5303838" y="6008688"/>
            <a:ext cx="111601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>
                <a:solidFill>
                  <a:srgbClr val="EB891B"/>
                </a:solidFill>
                <a:latin typeface="Arial Narrow" panose="020B0606020202030204" pitchFamily="34" charset="0"/>
              </a:rPr>
              <a:t>SPACE</a:t>
            </a:r>
          </a:p>
        </p:txBody>
      </p:sp>
      <p:pic>
        <p:nvPicPr>
          <p:cNvPr id="15383" name="Picture 3" descr="InfoKom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6"/>
          <a:stretch>
            <a:fillRect/>
          </a:stretch>
        </p:blipFill>
        <p:spPr bwMode="auto">
          <a:xfrm>
            <a:off x="1885950" y="1114425"/>
            <a:ext cx="135731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4" descr="Luftfahrt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6"/>
          <a:stretch>
            <a:fillRect/>
          </a:stretch>
        </p:blipFill>
        <p:spPr bwMode="auto">
          <a:xfrm>
            <a:off x="4738688" y="1114425"/>
            <a:ext cx="135731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Grafik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350" r="2267"/>
          <a:stretch>
            <a:fillRect/>
          </a:stretch>
        </p:blipFill>
        <p:spPr bwMode="auto">
          <a:xfrm>
            <a:off x="6161088" y="1114425"/>
            <a:ext cx="135731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Grafik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r="4636" b="6367"/>
          <a:stretch>
            <a:fillRect/>
          </a:stretch>
        </p:blipFill>
        <p:spPr bwMode="auto">
          <a:xfrm>
            <a:off x="466725" y="1114425"/>
            <a:ext cx="135731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7" name="Grafik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/>
          <a:stretch>
            <a:fillRect/>
          </a:stretch>
        </p:blipFill>
        <p:spPr bwMode="auto">
          <a:xfrm>
            <a:off x="3308350" y="1114425"/>
            <a:ext cx="1357313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Grafik 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 r="9256"/>
          <a:stretch>
            <a:fillRect/>
          </a:stretch>
        </p:blipFill>
        <p:spPr bwMode="auto">
          <a:xfrm>
            <a:off x="7570788" y="1114425"/>
            <a:ext cx="137636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3BBBBF-09ED-441B-B781-3C11C120EDA2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mtClean="0"/>
          </a:p>
        </p:txBody>
      </p:sp>
      <p:sp>
        <p:nvSpPr>
          <p:cNvPr id="25603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FE2FFF-326B-429A-8143-13B402044CA0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81025" y="1423989"/>
            <a:ext cx="7366000" cy="31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lvl="1" indent="-190500">
              <a:spcBef>
                <a:spcPct val="20000"/>
              </a:spcBef>
              <a:buBlip>
                <a:blip r:embed="rId4"/>
              </a:buBlip>
              <a:defRPr/>
            </a:pPr>
            <a:r>
              <a:rPr lang="de-DE" sz="1400" kern="0" dirty="0" smtClean="0">
                <a:latin typeface="+mn-lt"/>
              </a:rPr>
              <a:t>S/C Solar Array </a:t>
            </a:r>
            <a:r>
              <a:rPr lang="de-DE" sz="1400" kern="0" dirty="0" err="1" smtClean="0">
                <a:latin typeface="+mn-lt"/>
              </a:rPr>
              <a:t>Deployment</a:t>
            </a:r>
            <a:r>
              <a:rPr lang="de-DE" sz="1400" kern="0" dirty="0" smtClean="0">
                <a:latin typeface="+mn-lt"/>
              </a:rPr>
              <a:t> </a:t>
            </a:r>
            <a:r>
              <a:rPr lang="de-DE" sz="1400" kern="0" dirty="0" err="1" smtClean="0">
                <a:latin typeface="+mn-lt"/>
              </a:rPr>
              <a:t>and</a:t>
            </a:r>
            <a:r>
              <a:rPr lang="de-DE" sz="1400" kern="0" dirty="0" smtClean="0">
                <a:latin typeface="+mn-lt"/>
              </a:rPr>
              <a:t> Shock Measurement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de-DE" sz="1400" kern="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0" y="1816165"/>
            <a:ext cx="5989319" cy="40111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5D8CCA-0065-49C6-A370-ADBB45DAF8A4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mtClean="0"/>
          </a:p>
        </p:txBody>
      </p:sp>
      <p:sp>
        <p:nvSpPr>
          <p:cNvPr id="26627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DD046C-7991-4F05-8944-9AF0A3116BD8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26629" name="Rechteck 9"/>
          <p:cNvSpPr>
            <a:spLocks noChangeArrowheads="1"/>
          </p:cNvSpPr>
          <p:nvPr/>
        </p:nvSpPr>
        <p:spPr bwMode="auto">
          <a:xfrm>
            <a:off x="527050" y="1349375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3.5 Mass Properties Measurements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15950" y="4400550"/>
            <a:ext cx="3762375" cy="157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r>
              <a:rPr lang="de-DE" sz="1400" b="1" kern="0" dirty="0" smtClean="0">
                <a:latin typeface="+mn-lt"/>
              </a:rPr>
              <a:t> </a:t>
            </a:r>
            <a:endParaRPr lang="de-DE" sz="1400" b="1" kern="0" dirty="0">
              <a:latin typeface="+mn-lt"/>
            </a:endParaRPr>
          </a:p>
          <a:p>
            <a:pPr marL="342900" indent="-342900">
              <a:spcBef>
                <a:spcPts val="0"/>
              </a:spcBef>
              <a:defRPr/>
            </a:pPr>
            <a:endParaRPr lang="de-DE" sz="600" kern="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de-DE" sz="1400" kern="0" dirty="0" smtClean="0">
                <a:latin typeface="+mn-lt"/>
              </a:rPr>
              <a:t>S/C </a:t>
            </a:r>
            <a:r>
              <a:rPr lang="de-DE" sz="1400" kern="0" dirty="0" err="1">
                <a:latin typeface="+mn-lt"/>
              </a:rPr>
              <a:t>Mass</a:t>
            </a:r>
            <a:endParaRPr lang="de-DE" sz="1400" kern="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de-DE" sz="1400" kern="0" dirty="0">
                <a:latin typeface="+mn-lt"/>
              </a:rPr>
              <a:t>Center </a:t>
            </a:r>
            <a:r>
              <a:rPr lang="de-DE" sz="1400" kern="0" dirty="0" err="1">
                <a:latin typeface="+mn-lt"/>
              </a:rPr>
              <a:t>of</a:t>
            </a:r>
            <a:r>
              <a:rPr lang="de-DE" sz="1400" kern="0" dirty="0">
                <a:latin typeface="+mn-lt"/>
              </a:rPr>
              <a:t> Gravity</a:t>
            </a:r>
          </a:p>
          <a:p>
            <a:pPr marL="190500" lvl="1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de-DE" sz="1400" kern="0" dirty="0">
                <a:latin typeface="+mn-lt"/>
              </a:rPr>
              <a:t>Moments </a:t>
            </a:r>
            <a:r>
              <a:rPr lang="de-DE" sz="1400" kern="0" dirty="0" err="1">
                <a:latin typeface="+mn-lt"/>
              </a:rPr>
              <a:t>of</a:t>
            </a:r>
            <a:r>
              <a:rPr lang="de-DE" sz="1400" kern="0" dirty="0">
                <a:latin typeface="+mn-lt"/>
              </a:rPr>
              <a:t> </a:t>
            </a:r>
            <a:r>
              <a:rPr lang="de-DE" sz="1400" kern="0" dirty="0" smtClean="0">
                <a:latin typeface="+mn-lt"/>
              </a:rPr>
              <a:t>Inertia</a:t>
            </a:r>
            <a:endParaRPr lang="de-DE" sz="1400" kern="0" dirty="0">
              <a:latin typeface="+mn-lt"/>
            </a:endParaRPr>
          </a:p>
        </p:txBody>
      </p:sp>
      <p:pic>
        <p:nvPicPr>
          <p:cNvPr id="26633" name="Grafik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698625"/>
            <a:ext cx="3733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1"/>
          <a:stretch/>
        </p:blipFill>
        <p:spPr>
          <a:xfrm>
            <a:off x="4559300" y="1719263"/>
            <a:ext cx="3858768" cy="46826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FC95A7-C9B7-44C2-9F04-71465FF1B135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mtClean="0"/>
          </a:p>
        </p:txBody>
      </p:sp>
      <p:sp>
        <p:nvSpPr>
          <p:cNvPr id="27651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FA2EA2-E1EF-4A18-986F-59607664B8FB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27653" name="Rechteck 9"/>
          <p:cNvSpPr>
            <a:spLocks noChangeArrowheads="1"/>
          </p:cNvSpPr>
          <p:nvPr/>
        </p:nvSpPr>
        <p:spPr bwMode="auto">
          <a:xfrm>
            <a:off x="527049" y="1330325"/>
            <a:ext cx="5972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/>
              <a:t>3.6 Thermal </a:t>
            </a:r>
            <a:r>
              <a:rPr lang="de-DE" altLang="de-DE" sz="1800" b="1" dirty="0" err="1" smtClean="0"/>
              <a:t>Vacuum</a:t>
            </a:r>
            <a:r>
              <a:rPr lang="de-DE" altLang="de-DE" sz="1800" b="1" dirty="0" smtClean="0"/>
              <a:t> </a:t>
            </a:r>
            <a:r>
              <a:rPr lang="de-DE" altLang="de-DE" sz="1800" b="1" dirty="0" err="1"/>
              <a:t>and</a:t>
            </a:r>
            <a:r>
              <a:rPr lang="de-DE" altLang="de-DE" sz="1800" b="1" dirty="0"/>
              <a:t> Solar Simulation Tests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687820" y="2385695"/>
            <a:ext cx="2178050" cy="263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defRPr/>
            </a:pPr>
            <a:endParaRPr lang="en-US" sz="1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>
                <a:latin typeface="+mn-lt"/>
              </a:rPr>
              <a:t>Test </a:t>
            </a:r>
            <a:r>
              <a:rPr lang="en-US" sz="1400" kern="0" dirty="0" smtClean="0">
                <a:latin typeface="+mn-lt"/>
              </a:rPr>
              <a:t>facility </a:t>
            </a:r>
            <a:r>
              <a:rPr lang="en-US" sz="1400" kern="0" dirty="0">
                <a:latin typeface="+mn-lt"/>
              </a:rPr>
              <a:t>conditions:</a:t>
            </a:r>
          </a:p>
          <a:p>
            <a:pPr marL="77788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en-US" sz="1400" kern="0" dirty="0">
                <a:latin typeface="+mn-lt"/>
              </a:rPr>
              <a:t>Vacuum &lt; 1e-5 mbar</a:t>
            </a:r>
          </a:p>
          <a:p>
            <a:pPr marL="77788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Temperature </a:t>
            </a:r>
            <a:r>
              <a:rPr lang="en-US" sz="1400" kern="0" dirty="0">
                <a:latin typeface="+mn-lt"/>
              </a:rPr>
              <a:t>&lt; -178°C (LN2)</a:t>
            </a:r>
          </a:p>
          <a:p>
            <a:pPr marL="77788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en-US" sz="1400" kern="0" dirty="0">
                <a:latin typeface="+mn-lt"/>
              </a:rPr>
              <a:t>Solar illumination (orbital </a:t>
            </a:r>
            <a:r>
              <a:rPr lang="en-US" sz="1400" kern="0" dirty="0" smtClean="0">
                <a:latin typeface="+mn-lt"/>
              </a:rPr>
              <a:t>spectrum) </a:t>
            </a:r>
            <a:r>
              <a:rPr lang="en-US" sz="1400" kern="0" dirty="0">
                <a:latin typeface="+mn-lt"/>
              </a:rPr>
              <a:t>at 1850 W/m²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400" kern="0" dirty="0">
              <a:latin typeface="+mn-lt"/>
            </a:endParaRPr>
          </a:p>
          <a:p>
            <a:pPr marL="693738" lvl="1" indent="-349250">
              <a:spcBef>
                <a:spcPct val="20000"/>
              </a:spcBef>
              <a:defRPr/>
            </a:pPr>
            <a:endParaRPr lang="en-US" kern="0" dirty="0">
              <a:latin typeface="Arial" charset="0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>
              <a:latin typeface="Arial" charset="0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>
              <a:latin typeface="+mn-lt"/>
            </a:endParaRPr>
          </a:p>
          <a:p>
            <a:pPr marL="693738" lvl="1" indent="-349250">
              <a:spcBef>
                <a:spcPct val="20000"/>
              </a:spcBef>
              <a:defRPr/>
            </a:pPr>
            <a:endParaRPr lang="en-US" kern="0" dirty="0">
              <a:latin typeface="+mn-lt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>
              <a:latin typeface="+mn-lt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>
              <a:latin typeface="+mn-lt"/>
            </a:endParaRPr>
          </a:p>
        </p:txBody>
      </p:sp>
      <p:pic>
        <p:nvPicPr>
          <p:cNvPr id="27655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704975"/>
            <a:ext cx="586105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D931CF-4308-40C6-87A1-177F8DC08420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mtClean="0"/>
          </a:p>
        </p:txBody>
      </p:sp>
      <p:sp>
        <p:nvSpPr>
          <p:cNvPr id="28675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DCE658-2897-4D50-9847-276553331693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pic>
        <p:nvPicPr>
          <p:cNvPr id="2" name="Rotation of Spacecraft IR x1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6" y="1350370"/>
            <a:ext cx="5710554" cy="428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515100" y="2354580"/>
            <a:ext cx="2377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Thermal Imaging </a:t>
            </a:r>
            <a:r>
              <a:rPr lang="de-DE" sz="1400" dirty="0" err="1" smtClean="0"/>
              <a:t>Camera</a:t>
            </a:r>
            <a:r>
              <a:rPr lang="de-DE" sz="1400" dirty="0" smtClean="0"/>
              <a:t>: S/C in TVA </a:t>
            </a:r>
            <a:r>
              <a:rPr lang="de-DE" sz="1400" dirty="0" err="1" smtClean="0"/>
              <a:t>Chamber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(Time </a:t>
            </a:r>
            <a:r>
              <a:rPr lang="de-DE" sz="1400" dirty="0" err="1" smtClean="0"/>
              <a:t>Lapse</a:t>
            </a:r>
            <a:r>
              <a:rPr lang="de-DE" sz="1400" dirty="0" smtClean="0"/>
              <a:t>)</a:t>
            </a:r>
            <a:endParaRPr lang="de-DE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5A6453-9FDA-47E5-A12D-E546839E160A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mtClean="0"/>
          </a:p>
        </p:txBody>
      </p:sp>
      <p:sp>
        <p:nvSpPr>
          <p:cNvPr id="29699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6C09A0-E743-46CA-9895-0DF05A688B6E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29701" name="Rechteck 9"/>
          <p:cNvSpPr>
            <a:spLocks noChangeArrowheads="1"/>
          </p:cNvSpPr>
          <p:nvPr/>
        </p:nvSpPr>
        <p:spPr bwMode="auto">
          <a:xfrm>
            <a:off x="527050" y="1323975"/>
            <a:ext cx="160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3.7 EMC Test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0686" y="4907735"/>
            <a:ext cx="511016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r>
              <a:rPr lang="de-DE" sz="1400" b="1" kern="0" dirty="0" err="1" smtClean="0">
                <a:latin typeface="Arial" charset="0"/>
              </a:rPr>
              <a:t>Electro</a:t>
            </a:r>
            <a:r>
              <a:rPr lang="de-DE" sz="1400" b="1" kern="0" dirty="0" err="1">
                <a:latin typeface="Arial" charset="0"/>
              </a:rPr>
              <a:t>m</a:t>
            </a:r>
            <a:r>
              <a:rPr lang="de-DE" sz="1400" b="1" kern="0" dirty="0" err="1" smtClean="0">
                <a:latin typeface="Arial" charset="0"/>
              </a:rPr>
              <a:t>agnetic</a:t>
            </a:r>
            <a:r>
              <a:rPr lang="de-DE" sz="1400" b="1" kern="0" dirty="0" smtClean="0">
                <a:latin typeface="Arial" charset="0"/>
              </a:rPr>
              <a:t> </a:t>
            </a:r>
            <a:r>
              <a:rPr lang="de-DE" sz="1400" b="1" kern="0" dirty="0" err="1" smtClean="0">
                <a:latin typeface="Arial" charset="0"/>
              </a:rPr>
              <a:t>Compatibility</a:t>
            </a:r>
            <a:r>
              <a:rPr lang="de-DE" sz="1400" b="1" kern="0" dirty="0" smtClean="0">
                <a:latin typeface="Arial" charset="0"/>
              </a:rPr>
              <a:t>:</a:t>
            </a:r>
            <a:endParaRPr lang="de-DE" sz="1400" b="1" kern="0" dirty="0">
              <a:latin typeface="Arial" charset="0"/>
            </a:endParaRPr>
          </a:p>
          <a:p>
            <a:pPr marL="190500" lvl="1" indent="-1905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de-DE" sz="1400" kern="0" dirty="0" err="1" smtClean="0">
                <a:latin typeface="+mn-lt"/>
              </a:rPr>
              <a:t>R</a:t>
            </a:r>
            <a:r>
              <a:rPr lang="de-DE" sz="1400" kern="0" dirty="0" err="1" smtClean="0">
                <a:latin typeface="Arial" charset="0"/>
              </a:rPr>
              <a:t>adiated</a:t>
            </a:r>
            <a:r>
              <a:rPr lang="de-DE" sz="1400" kern="0" dirty="0" smtClean="0">
                <a:latin typeface="Arial" charset="0"/>
              </a:rPr>
              <a:t> Emission</a:t>
            </a:r>
          </a:p>
          <a:p>
            <a:pPr marL="190500" lvl="1" indent="-1905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de-DE" sz="1400" kern="0" dirty="0" err="1" smtClean="0">
                <a:latin typeface="Arial" charset="0"/>
              </a:rPr>
              <a:t>Radiated</a:t>
            </a:r>
            <a:r>
              <a:rPr lang="de-DE" sz="1400" kern="0" dirty="0" smtClean="0">
                <a:latin typeface="Arial" charset="0"/>
              </a:rPr>
              <a:t> </a:t>
            </a:r>
            <a:r>
              <a:rPr lang="de-DE" sz="1400" kern="0" dirty="0" err="1" smtClean="0">
                <a:latin typeface="Arial" charset="0"/>
              </a:rPr>
              <a:t>Susceptibility</a:t>
            </a:r>
            <a:endParaRPr lang="de-DE" sz="1400" kern="0" dirty="0" smtClean="0">
              <a:latin typeface="Arial" charset="0"/>
            </a:endParaRPr>
          </a:p>
          <a:p>
            <a:pPr marL="190500" lvl="1" indent="-1905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de-DE" sz="1400" kern="0" dirty="0" smtClean="0">
                <a:latin typeface="Arial" charset="0"/>
              </a:rPr>
              <a:t>…</a:t>
            </a:r>
            <a:endParaRPr lang="de-DE" sz="1400" kern="0" dirty="0" smtClean="0">
              <a:latin typeface="Arial" charset="0"/>
            </a:endParaRPr>
          </a:p>
        </p:txBody>
      </p:sp>
      <p:pic>
        <p:nvPicPr>
          <p:cNvPr id="1026" name="Grafik 2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75" y="1431042"/>
            <a:ext cx="4869440" cy="326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0514E8-EEE4-4768-AC7B-3FA458A5684B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mtClean="0"/>
          </a:p>
        </p:txBody>
      </p:sp>
      <p:sp>
        <p:nvSpPr>
          <p:cNvPr id="30723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3637EB-EFA8-4CB8-B743-BC05F416873B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75" y="433388"/>
            <a:ext cx="65008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30725" name="Rechteck 9"/>
          <p:cNvSpPr>
            <a:spLocks noChangeArrowheads="1"/>
          </p:cNvSpPr>
          <p:nvPr/>
        </p:nvSpPr>
        <p:spPr bwMode="auto">
          <a:xfrm>
            <a:off x="527050" y="1339850"/>
            <a:ext cx="320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3.8 Magnetic Tests at MFSA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86343" y="4821944"/>
            <a:ext cx="3597910" cy="13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7800" indent="-177800">
              <a:spcBef>
                <a:spcPct val="20000"/>
              </a:spcBef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400" dirty="0" smtClean="0">
                <a:latin typeface="Arial" charset="0"/>
              </a:rPr>
              <a:t>Determination of magnetic signals caused by the S/C</a:t>
            </a:r>
            <a:endParaRPr lang="en-US" sz="1400" dirty="0">
              <a:latin typeface="Arial" charset="0"/>
            </a:endParaRPr>
          </a:p>
          <a:p>
            <a:pPr marL="177800" indent="-177800">
              <a:spcBef>
                <a:spcPct val="20000"/>
              </a:spcBef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400" dirty="0" smtClean="0">
                <a:latin typeface="Arial" charset="0"/>
              </a:rPr>
              <a:t>Compensation of </a:t>
            </a:r>
            <a:r>
              <a:rPr lang="en-US" sz="1400" dirty="0" err="1" smtClean="0">
                <a:latin typeface="Arial" charset="0"/>
              </a:rPr>
              <a:t>Earths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 smtClean="0">
                <a:latin typeface="Arial" charset="0"/>
              </a:rPr>
              <a:t>Magnetic Field: </a:t>
            </a:r>
            <a:r>
              <a:rPr lang="en-US" sz="1400" dirty="0" smtClean="0">
                <a:latin typeface="Arial" charset="0"/>
              </a:rPr>
              <a:t>‘Magnetically Clean</a:t>
            </a:r>
            <a:r>
              <a:rPr lang="en-US" sz="1400" dirty="0">
                <a:latin typeface="Arial" charset="0"/>
              </a:rPr>
              <a:t>’ </a:t>
            </a:r>
            <a:r>
              <a:rPr lang="en-US" sz="1400" dirty="0" smtClean="0">
                <a:latin typeface="Arial" charset="0"/>
              </a:rPr>
              <a:t>environment</a:t>
            </a:r>
            <a:endParaRPr lang="de-DE" sz="1400" kern="0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2" y="2103004"/>
            <a:ext cx="3691367" cy="24605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-1771" r="-567" b="11563"/>
          <a:stretch/>
        </p:blipFill>
        <p:spPr>
          <a:xfrm>
            <a:off x="4571206" y="875368"/>
            <a:ext cx="3668904" cy="53067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0514E8-EEE4-4768-AC7B-3FA458A5684B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mtClean="0"/>
          </a:p>
        </p:txBody>
      </p:sp>
      <p:sp>
        <p:nvSpPr>
          <p:cNvPr id="30723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3637EB-EFA8-4CB8-B743-BC05F416873B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75" y="433387"/>
            <a:ext cx="6905625" cy="839787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Thank you for your attention!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3" y="1500345"/>
            <a:ext cx="8086025" cy="454838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467819" y="6449854"/>
            <a:ext cx="2889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Picture </a:t>
            </a:r>
            <a:r>
              <a:rPr lang="de-DE" sz="1000" dirty="0" err="1" smtClean="0"/>
              <a:t>from</a:t>
            </a:r>
            <a:r>
              <a:rPr lang="de-DE" sz="1000" dirty="0" smtClean="0"/>
              <a:t> ESA </a:t>
            </a:r>
            <a:r>
              <a:rPr lang="de-DE" sz="1000" dirty="0" err="1" smtClean="0"/>
              <a:t>webpage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208783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E636B4-94D2-4095-A0FB-0329A110C95A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mtClean="0"/>
          </a:p>
        </p:txBody>
      </p:sp>
      <p:sp>
        <p:nvSpPr>
          <p:cNvPr id="31748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658490-A84E-4D42-8B14-4D90E9A40665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3341688"/>
            <a:ext cx="4549775" cy="1992312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IABG mbH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Project Manager Solar Orbiter Test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Campaign</a:t>
            </a:r>
            <a:endParaRPr lang="de-DE" b="1" dirty="0" smtClean="0">
              <a:solidFill>
                <a:schemeClr val="accent4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Uwe Bertram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Einsteinstrasse 20  •  85521 Ottobrunn  •  Germany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Phone:	+49 89 6088-2536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Fax	:	+49 89 6088-3194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Email:</a:t>
            </a:r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	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bertramu@iabg.de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Arial Narrow" pitchFamily="34" charset="0"/>
              </a:rPr>
              <a:t>www.iabg.de/space</a:t>
            </a:r>
            <a:endParaRPr lang="de-DE" b="1" dirty="0">
              <a:solidFill>
                <a:schemeClr val="accent4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3600269"/>
            <a:ext cx="3483655" cy="24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7A5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7A5B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5610225"/>
            <a:ext cx="49482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E46876-451C-48A5-B151-99653D68146B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mtClean="0"/>
          </a:p>
        </p:txBody>
      </p:sp>
      <p:sp>
        <p:nvSpPr>
          <p:cNvPr id="16387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F8B9D8-C7E1-47AC-B4BD-5C477EA8EB57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>
              <a:tabLst>
                <a:tab pos="8132763" algn="r"/>
              </a:tabLst>
            </a:pPr>
            <a:r>
              <a:rPr lang="de-DE" altLang="de-DE" smtClean="0"/>
              <a:t>Contents 	</a:t>
            </a:r>
          </a:p>
        </p:txBody>
      </p:sp>
      <p:sp>
        <p:nvSpPr>
          <p:cNvPr id="1434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27050" y="1524000"/>
            <a:ext cx="8174038" cy="4711700"/>
          </a:xfrm>
        </p:spPr>
        <p:txBody>
          <a:bodyPr/>
          <a:lstStyle/>
          <a:p>
            <a:pPr marL="0" indent="0" eaLnBrk="1" hangingPunct="1">
              <a:buNone/>
              <a:tabLst>
                <a:tab pos="358775" algn="l"/>
              </a:tabLst>
              <a:defRPr/>
            </a:pPr>
            <a:endParaRPr lang="en-US" altLang="de-DE" dirty="0" smtClean="0"/>
          </a:p>
          <a:p>
            <a:pPr eaLnBrk="1" hangingPunct="1">
              <a:buFontTx/>
              <a:buAutoNum type="arabicPeriod"/>
              <a:tabLst>
                <a:tab pos="8108950" algn="r"/>
              </a:tabLst>
              <a:defRPr/>
            </a:pPr>
            <a:r>
              <a:rPr lang="en-US" altLang="de-DE" dirty="0"/>
              <a:t>General Conditions </a:t>
            </a:r>
            <a:r>
              <a:rPr lang="de-DE" altLang="de-DE" dirty="0" smtClean="0"/>
              <a:t>	</a:t>
            </a:r>
            <a:r>
              <a:rPr lang="de-DE" altLang="de-DE" b="1" dirty="0" smtClean="0"/>
              <a:t>	</a:t>
            </a:r>
            <a:endParaRPr lang="de-DE" altLang="de-DE" dirty="0" smtClean="0"/>
          </a:p>
          <a:p>
            <a:pPr eaLnBrk="1" hangingPunct="1">
              <a:buFontTx/>
              <a:buAutoNum type="arabicPeriod"/>
              <a:tabLst>
                <a:tab pos="8108950" algn="r"/>
              </a:tabLst>
              <a:defRPr/>
            </a:pPr>
            <a:r>
              <a:rPr lang="de-DE" altLang="de-DE" dirty="0" smtClean="0"/>
              <a:t>Environmental Testing 		</a:t>
            </a:r>
          </a:p>
          <a:p>
            <a:pPr eaLnBrk="1" hangingPunct="1">
              <a:buFontTx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	IABG Test </a:t>
            </a:r>
            <a:r>
              <a:rPr lang="de-DE" altLang="de-DE" dirty="0" err="1" smtClean="0"/>
              <a:t>Facilities</a:t>
            </a:r>
            <a:r>
              <a:rPr lang="de-DE" altLang="de-DE" dirty="0" smtClean="0"/>
              <a:t>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3.1	Infrastructure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General Services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3.2	Sine Vibration Tests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3.3	</a:t>
            </a:r>
            <a:r>
              <a:rPr lang="de-DE" altLang="de-DE" dirty="0" err="1" smtClean="0"/>
              <a:t>Acoustic</a:t>
            </a:r>
            <a:r>
              <a:rPr lang="de-DE" altLang="de-DE" dirty="0" smtClean="0"/>
              <a:t> Noise Tests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3.4	Shock </a:t>
            </a:r>
            <a:r>
              <a:rPr lang="de-DE" altLang="de-DE" dirty="0" err="1" smtClean="0"/>
              <a:t>Measurements</a:t>
            </a:r>
            <a:r>
              <a:rPr lang="de-DE" altLang="de-DE" dirty="0" smtClean="0"/>
              <a:t>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3.5	</a:t>
            </a:r>
            <a:r>
              <a:rPr lang="de-DE" altLang="de-DE" dirty="0" err="1" smtClean="0"/>
              <a:t>Mass</a:t>
            </a:r>
            <a:r>
              <a:rPr lang="de-DE" altLang="de-DE" dirty="0" smtClean="0"/>
              <a:t> Properties </a:t>
            </a:r>
            <a:r>
              <a:rPr lang="de-DE" altLang="de-DE" dirty="0" err="1" smtClean="0"/>
              <a:t>Measurements</a:t>
            </a:r>
            <a:r>
              <a:rPr lang="de-DE" altLang="de-DE" dirty="0" smtClean="0"/>
              <a:t>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3.6</a:t>
            </a:r>
            <a:r>
              <a:rPr lang="de-DE" altLang="de-DE" dirty="0"/>
              <a:t>	Thermal </a:t>
            </a:r>
            <a:r>
              <a:rPr lang="de-DE" altLang="de-DE" dirty="0" err="1" smtClean="0"/>
              <a:t>Vacuum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Solar Simulation Tests</a:t>
            </a:r>
            <a:endParaRPr lang="de-DE" altLang="de-DE" dirty="0" smtClean="0"/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3.7	EMC Test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/>
              <a:t>3.8	</a:t>
            </a:r>
            <a:r>
              <a:rPr lang="de-DE" altLang="de-DE" dirty="0" err="1" smtClean="0"/>
              <a:t>Magnetic</a:t>
            </a:r>
            <a:r>
              <a:rPr lang="de-DE" altLang="de-DE" dirty="0" smtClean="0"/>
              <a:t> Tests at MFSA</a:t>
            </a:r>
          </a:p>
          <a:p>
            <a:pPr marL="342900" lvl="1" indent="-342900" eaLnBrk="1" hangingPunct="1">
              <a:buFont typeface="+mj-lt"/>
              <a:buAutoNum type="arabicPeriod" startAt="4"/>
              <a:tabLst>
                <a:tab pos="8108950" algn="r"/>
              </a:tabLst>
              <a:defRPr/>
            </a:pPr>
            <a:endParaRPr lang="en-US" altLang="de-DE" dirty="0" smtClean="0"/>
          </a:p>
          <a:p>
            <a:pPr marL="342900" lvl="1" indent="-342900" eaLnBrk="1" hangingPunct="1">
              <a:buFont typeface="+mj-lt"/>
              <a:buAutoNum type="arabicPeriod" startAt="4"/>
              <a:tabLst>
                <a:tab pos="8108950" algn="r"/>
              </a:tabLst>
              <a:defRPr/>
            </a:pPr>
            <a:endParaRPr lang="en-US" altLang="de-DE" dirty="0"/>
          </a:p>
          <a:p>
            <a:pPr marL="342900" lvl="1" indent="-342900" eaLnBrk="1" hangingPunct="1">
              <a:buFont typeface="+mj-lt"/>
              <a:buAutoNum type="arabicPeriod" startAt="4"/>
              <a:tabLst>
                <a:tab pos="8108950" algn="r"/>
              </a:tabLst>
              <a:defRPr/>
            </a:pPr>
            <a:endParaRPr lang="en-US" altLang="de-DE" dirty="0" smtClean="0"/>
          </a:p>
          <a:p>
            <a:pPr marL="342900" lvl="1" indent="-342900" eaLnBrk="1" hangingPunct="1">
              <a:buFont typeface="Arial" charset="0"/>
              <a:buNone/>
              <a:tabLst>
                <a:tab pos="8108950" algn="r"/>
              </a:tabLst>
              <a:defRPr/>
            </a:pPr>
            <a:r>
              <a:rPr lang="de-DE" altLang="de-DE" dirty="0" smtClean="0">
                <a:ea typeface="+mn-ea"/>
                <a:cs typeface="+mn-cs"/>
              </a:rPr>
              <a:t>	</a:t>
            </a:r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endParaRPr lang="de-DE" altLang="de-DE" dirty="0" smtClean="0"/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endParaRPr lang="de-DE" altLang="de-DE" dirty="0" smtClean="0"/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endParaRPr lang="de-DE" altLang="de-DE" dirty="0" smtClean="0"/>
          </a:p>
          <a:p>
            <a:pPr marL="830263" lvl="1" indent="-485775" eaLnBrk="1" hangingPunct="1">
              <a:buFont typeface="Arial" charset="0"/>
              <a:buNone/>
              <a:tabLst>
                <a:tab pos="8108950" algn="r"/>
              </a:tabLst>
              <a:defRPr/>
            </a:pPr>
            <a:endParaRPr lang="de-DE" altLang="de-DE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0514E8-EEE4-4768-AC7B-3FA458A5684B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mtClean="0"/>
          </a:p>
        </p:txBody>
      </p:sp>
      <p:sp>
        <p:nvSpPr>
          <p:cNvPr id="30723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3637EB-EFA8-4CB8-B743-BC05F416873B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75" y="433388"/>
            <a:ext cx="65008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30725" name="Rechteck 9"/>
          <p:cNvSpPr>
            <a:spLocks noChangeArrowheads="1"/>
          </p:cNvSpPr>
          <p:nvPr/>
        </p:nvSpPr>
        <p:spPr bwMode="auto">
          <a:xfrm>
            <a:off x="527050" y="1339850"/>
            <a:ext cx="2569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/>
              <a:t>1</a:t>
            </a:r>
            <a:r>
              <a:rPr lang="de-DE" altLang="de-DE" sz="1800" b="1" dirty="0" smtClean="0"/>
              <a:t>. General </a:t>
            </a:r>
            <a:r>
              <a:rPr lang="en-US" altLang="de-DE" sz="1800" b="1" dirty="0" smtClean="0"/>
              <a:t>Conditions</a:t>
            </a:r>
            <a:endParaRPr lang="de-DE" altLang="de-DE" sz="1800" b="1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15950" y="2046287"/>
            <a:ext cx="8123238" cy="430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Environmental Tests on Solar Orbiter Satellite STM and PFM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Contract signed in December 2014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Test </a:t>
            </a:r>
            <a:r>
              <a:rPr lang="en-US" sz="1600" dirty="0" smtClean="0">
                <a:latin typeface="Arial" charset="0"/>
              </a:rPr>
              <a:t>Campaign </a:t>
            </a:r>
            <a:r>
              <a:rPr lang="en-US" sz="1600" dirty="0" smtClean="0">
                <a:latin typeface="Arial" charset="0"/>
              </a:rPr>
              <a:t>STM from Mar. 2015 to Dec. 2015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Test </a:t>
            </a:r>
            <a:r>
              <a:rPr lang="en-US" sz="1600" dirty="0" smtClean="0">
                <a:latin typeface="Arial" charset="0"/>
              </a:rPr>
              <a:t>Campaign </a:t>
            </a:r>
            <a:r>
              <a:rPr lang="en-US" sz="1600" dirty="0" smtClean="0">
                <a:latin typeface="Arial" charset="0"/>
              </a:rPr>
              <a:t>PFM from Sep. 2018 to Oct. 2019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Special </a:t>
            </a:r>
            <a:r>
              <a:rPr lang="en-US" sz="1600" dirty="0" smtClean="0">
                <a:latin typeface="Arial" charset="0"/>
              </a:rPr>
              <a:t>Particle </a:t>
            </a:r>
            <a:r>
              <a:rPr lang="en-US" sz="1600" dirty="0" smtClean="0">
                <a:latin typeface="Arial" charset="0"/>
              </a:rPr>
              <a:t>and </a:t>
            </a:r>
            <a:r>
              <a:rPr lang="en-US" sz="1600" dirty="0" smtClean="0">
                <a:latin typeface="Arial" charset="0"/>
              </a:rPr>
              <a:t>Molecular </a:t>
            </a:r>
            <a:r>
              <a:rPr lang="en-US" sz="1600" dirty="0" smtClean="0">
                <a:latin typeface="Arial" charset="0"/>
              </a:rPr>
              <a:t>Cleanliness </a:t>
            </a:r>
            <a:r>
              <a:rPr lang="en-US" sz="1600" dirty="0" smtClean="0">
                <a:latin typeface="Arial" charset="0"/>
              </a:rPr>
              <a:t>Requirements </a:t>
            </a:r>
            <a:r>
              <a:rPr lang="en-US" sz="1600" dirty="0" smtClean="0">
                <a:latin typeface="Arial" charset="0"/>
              </a:rPr>
              <a:t>on PFM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Special Magnetic </a:t>
            </a:r>
            <a:r>
              <a:rPr lang="en-US" sz="1600" dirty="0" smtClean="0">
                <a:latin typeface="Arial" charset="0"/>
              </a:rPr>
              <a:t>and </a:t>
            </a:r>
            <a:r>
              <a:rPr lang="en-US" sz="1600" dirty="0" smtClean="0">
                <a:latin typeface="Arial" charset="0"/>
              </a:rPr>
              <a:t>Electromagnetic </a:t>
            </a:r>
            <a:r>
              <a:rPr lang="en-US" sz="1600" dirty="0" smtClean="0">
                <a:latin typeface="Arial" charset="0"/>
              </a:rPr>
              <a:t>Cleanliness </a:t>
            </a:r>
            <a:r>
              <a:rPr lang="en-US" sz="1600" dirty="0" smtClean="0">
                <a:latin typeface="Arial" charset="0"/>
              </a:rPr>
              <a:t>Requirements </a:t>
            </a:r>
            <a:r>
              <a:rPr lang="en-US" sz="1600" dirty="0" smtClean="0">
                <a:latin typeface="Arial" charset="0"/>
              </a:rPr>
              <a:t>on PFM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Departure to Launch Site End of October 2019</a:t>
            </a:r>
          </a:p>
          <a:p>
            <a:pPr marL="177800" indent="-177800">
              <a:spcBef>
                <a:spcPct val="20000"/>
              </a:spcBef>
              <a:spcAft>
                <a:spcPts val="600"/>
              </a:spcAft>
              <a:buClr>
                <a:srgbClr val="74A0CE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1600" dirty="0" smtClean="0">
                <a:latin typeface="Arial" charset="0"/>
              </a:rPr>
              <a:t>Launch February 2020</a:t>
            </a: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de-DE" sz="16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6232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hteck 19"/>
          <p:cNvSpPr>
            <a:spLocks noChangeArrowheads="1"/>
          </p:cNvSpPr>
          <p:nvPr/>
        </p:nvSpPr>
        <p:spPr bwMode="auto">
          <a:xfrm>
            <a:off x="2952750" y="1717675"/>
            <a:ext cx="3128963" cy="4500563"/>
          </a:xfrm>
          <a:prstGeom prst="rect">
            <a:avLst/>
          </a:prstGeom>
          <a:solidFill>
            <a:srgbClr val="74A0CE"/>
          </a:solidFill>
          <a:ln w="9525" algn="ctr">
            <a:solidFill>
              <a:srgbClr val="87A5BD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18435" name="Rechteck 13"/>
          <p:cNvSpPr>
            <a:spLocks noChangeArrowheads="1"/>
          </p:cNvSpPr>
          <p:nvPr/>
        </p:nvSpPr>
        <p:spPr bwMode="auto">
          <a:xfrm>
            <a:off x="6186488" y="1717675"/>
            <a:ext cx="2665412" cy="4500563"/>
          </a:xfrm>
          <a:prstGeom prst="rect">
            <a:avLst/>
          </a:prstGeom>
          <a:solidFill>
            <a:srgbClr val="74A0CE"/>
          </a:solidFill>
          <a:ln w="9525" algn="ctr">
            <a:solidFill>
              <a:srgbClr val="87A5BD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18436" name="Rechteck 1"/>
          <p:cNvSpPr>
            <a:spLocks noChangeArrowheads="1"/>
          </p:cNvSpPr>
          <p:nvPr/>
        </p:nvSpPr>
        <p:spPr bwMode="auto">
          <a:xfrm>
            <a:off x="615950" y="1717675"/>
            <a:ext cx="2222500" cy="4500563"/>
          </a:xfrm>
          <a:prstGeom prst="rect">
            <a:avLst/>
          </a:prstGeom>
          <a:solidFill>
            <a:srgbClr val="74A0CE"/>
          </a:solidFill>
          <a:ln w="9525" algn="ctr">
            <a:solidFill>
              <a:srgbClr val="87A5BD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1843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F5BE65-83BF-4596-A918-09C77162513E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mtClean="0"/>
          </a:p>
        </p:txBody>
      </p:sp>
      <p:sp>
        <p:nvSpPr>
          <p:cNvPr id="18438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B1DB81-5C1D-4F25-9590-A1281CE12F68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18440" name="Rechteck 9"/>
          <p:cNvSpPr>
            <a:spLocks noChangeArrowheads="1"/>
          </p:cNvSpPr>
          <p:nvPr/>
        </p:nvSpPr>
        <p:spPr bwMode="auto">
          <a:xfrm>
            <a:off x="527050" y="1311275"/>
            <a:ext cx="2887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2. Environmental Testing</a:t>
            </a:r>
          </a:p>
        </p:txBody>
      </p:sp>
      <p:pic>
        <p:nvPicPr>
          <p:cNvPr id="184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6" r="2422" b="-5441"/>
          <a:stretch>
            <a:fillRect/>
          </a:stretch>
        </p:blipFill>
        <p:spPr bwMode="auto">
          <a:xfrm>
            <a:off x="2994025" y="1741488"/>
            <a:ext cx="30622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90575" y="5018088"/>
            <a:ext cx="17986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82563" lvl="1" indent="-182563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>
                <a:solidFill>
                  <a:schemeClr val="bg1"/>
                </a:solidFill>
                <a:latin typeface="+mn-lt"/>
              </a:rPr>
              <a:t>Vibration</a:t>
            </a:r>
          </a:p>
          <a:p>
            <a:pPr marL="182563" lvl="1" indent="-182563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 err="1">
                <a:solidFill>
                  <a:schemeClr val="bg1"/>
                </a:solidFill>
                <a:latin typeface="+mn-lt"/>
              </a:rPr>
              <a:t>Acoustic</a:t>
            </a:r>
            <a:endParaRPr lang="de-DE" sz="1600" kern="0" dirty="0">
              <a:solidFill>
                <a:schemeClr val="bg1"/>
              </a:solidFill>
              <a:latin typeface="+mn-lt"/>
            </a:endParaRPr>
          </a:p>
          <a:p>
            <a:pPr marL="182563" lvl="1" indent="-182563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 err="1">
                <a:solidFill>
                  <a:schemeClr val="bg1"/>
                </a:solidFill>
                <a:latin typeface="+mn-lt"/>
              </a:rPr>
              <a:t>Acceleration</a:t>
            </a:r>
            <a:endParaRPr lang="de-DE" sz="16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68638" y="4095750"/>
            <a:ext cx="2827337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82563" lvl="1" indent="-182563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>
                <a:solidFill>
                  <a:schemeClr val="bg1"/>
                </a:solidFill>
                <a:latin typeface="+mn-lt"/>
              </a:rPr>
              <a:t>S/C </a:t>
            </a:r>
            <a:r>
              <a:rPr lang="de-DE" sz="1600" kern="0" dirty="0" err="1">
                <a:solidFill>
                  <a:schemeClr val="bg1"/>
                </a:solidFill>
                <a:latin typeface="+mn-lt"/>
              </a:rPr>
              <a:t>Mass</a:t>
            </a:r>
            <a:r>
              <a:rPr lang="de-DE" sz="1600" kern="0" dirty="0">
                <a:solidFill>
                  <a:schemeClr val="bg1"/>
                </a:solidFill>
                <a:latin typeface="+mn-lt"/>
              </a:rPr>
              <a:t>, </a:t>
            </a:r>
            <a:r>
              <a:rPr lang="de-DE" sz="1600" kern="0" dirty="0" err="1">
                <a:solidFill>
                  <a:schemeClr val="bg1"/>
                </a:solidFill>
                <a:latin typeface="+mn-lt"/>
              </a:rPr>
              <a:t>CoG</a:t>
            </a:r>
            <a:r>
              <a:rPr lang="de-DE" sz="1600" kern="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182563" lvl="1" indent="-182563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 smtClean="0">
                <a:solidFill>
                  <a:schemeClr val="bg1"/>
                </a:solidFill>
                <a:latin typeface="+mn-lt"/>
              </a:rPr>
              <a:t>Vibration</a:t>
            </a:r>
            <a:endParaRPr lang="de-DE" sz="1600" kern="0" dirty="0">
              <a:solidFill>
                <a:schemeClr val="bg1"/>
              </a:solidFill>
              <a:latin typeface="+mn-lt"/>
            </a:endParaRPr>
          </a:p>
          <a:p>
            <a:pPr marL="182563" lvl="1" indent="-182563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 smtClean="0">
                <a:solidFill>
                  <a:schemeClr val="bg1"/>
                </a:solidFill>
                <a:latin typeface="+mn-lt"/>
              </a:rPr>
              <a:t>Separation Shock</a:t>
            </a:r>
          </a:p>
          <a:p>
            <a:pPr marL="182563" lvl="1" indent="-182563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 err="1" smtClean="0">
                <a:solidFill>
                  <a:schemeClr val="bg1"/>
                </a:solidFill>
                <a:latin typeface="+mn-lt"/>
              </a:rPr>
              <a:t>Deployment</a:t>
            </a:r>
            <a:r>
              <a:rPr lang="de-DE" sz="1600" kern="0" dirty="0" smtClean="0">
                <a:solidFill>
                  <a:schemeClr val="bg1"/>
                </a:solidFill>
                <a:latin typeface="+mn-lt"/>
              </a:rPr>
              <a:t> Schocks</a:t>
            </a:r>
            <a:endParaRPr lang="de-DE" sz="160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96913" y="4541838"/>
            <a:ext cx="2054225" cy="338137"/>
          </a:xfrm>
          <a:prstGeom prst="rect">
            <a:avLst/>
          </a:prstGeom>
          <a:solidFill>
            <a:srgbClr val="E0EAF4"/>
          </a:solidFill>
        </p:spPr>
        <p:txBody>
          <a:bodyPr lIns="9000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DE" sz="1600" b="1" kern="0">
                <a:solidFill>
                  <a:srgbClr val="74A0CE"/>
                </a:solidFill>
                <a:latin typeface="Arial" charset="0"/>
              </a:rPr>
              <a:t>Rocket Launch</a:t>
            </a:r>
            <a:endParaRPr lang="de-DE" sz="1600" b="1" kern="0" dirty="0">
              <a:solidFill>
                <a:srgbClr val="74A0CE"/>
              </a:solidFill>
              <a:latin typeface="Arial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343650" y="4629150"/>
            <a:ext cx="2455863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 err="1">
                <a:solidFill>
                  <a:schemeClr val="bg1"/>
                </a:solidFill>
                <a:latin typeface="Arial" charset="0"/>
              </a:rPr>
              <a:t>Vacuum</a:t>
            </a:r>
            <a:endParaRPr lang="de-DE" sz="1600" kern="0" dirty="0">
              <a:solidFill>
                <a:schemeClr val="bg1"/>
              </a:solidFill>
              <a:latin typeface="Arial" charset="0"/>
            </a:endParaRPr>
          </a:p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>
                <a:solidFill>
                  <a:schemeClr val="bg1"/>
                </a:solidFill>
                <a:latin typeface="Arial" charset="0"/>
              </a:rPr>
              <a:t>Space </a:t>
            </a:r>
            <a:r>
              <a:rPr lang="de-DE" sz="1600" kern="0" dirty="0" err="1">
                <a:solidFill>
                  <a:schemeClr val="bg1"/>
                </a:solidFill>
                <a:latin typeface="Arial" charset="0"/>
              </a:rPr>
              <a:t>Temperature</a:t>
            </a:r>
            <a:r>
              <a:rPr lang="de-DE" sz="1600" kern="0" dirty="0">
                <a:solidFill>
                  <a:schemeClr val="bg1"/>
                </a:solidFill>
                <a:latin typeface="Arial" charset="0"/>
              </a:rPr>
              <a:t> Environment</a:t>
            </a:r>
          </a:p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>
                <a:solidFill>
                  <a:schemeClr val="bg1"/>
                </a:solidFill>
                <a:latin typeface="Arial" charset="0"/>
              </a:rPr>
              <a:t>Solar Illumination</a:t>
            </a:r>
          </a:p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 err="1">
                <a:solidFill>
                  <a:schemeClr val="bg1"/>
                </a:solidFill>
                <a:latin typeface="Arial" charset="0"/>
              </a:rPr>
              <a:t>Magnetic</a:t>
            </a:r>
            <a:endParaRPr lang="de-DE" sz="1600" kern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249988" y="4154488"/>
            <a:ext cx="2549525" cy="338137"/>
          </a:xfrm>
          <a:prstGeom prst="rect">
            <a:avLst/>
          </a:prstGeom>
          <a:solidFill>
            <a:srgbClr val="E0EAF4"/>
          </a:solidFill>
        </p:spPr>
        <p:txBody>
          <a:bodyPr lIns="9000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DE" sz="1600" b="1" kern="0">
                <a:solidFill>
                  <a:srgbClr val="74A0CE"/>
                </a:solidFill>
                <a:latin typeface="Arial" charset="0"/>
              </a:rPr>
              <a:t>Space</a:t>
            </a:r>
            <a:endParaRPr lang="de-DE" sz="1600" b="1" kern="0" dirty="0">
              <a:solidFill>
                <a:srgbClr val="74A0CE"/>
              </a:solidFill>
              <a:latin typeface="Arial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994025" y="3643313"/>
            <a:ext cx="3062288" cy="338137"/>
          </a:xfrm>
          <a:prstGeom prst="rect">
            <a:avLst/>
          </a:prstGeom>
          <a:solidFill>
            <a:srgbClr val="E0EAF4"/>
          </a:solidFill>
        </p:spPr>
        <p:txBody>
          <a:bodyPr lIns="9000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de-DE" sz="1600" b="1" kern="0">
                <a:solidFill>
                  <a:srgbClr val="74A0CE"/>
                </a:solidFill>
                <a:latin typeface="Arial" charset="0"/>
              </a:rPr>
              <a:t>Flight</a:t>
            </a:r>
            <a:endParaRPr lang="de-DE" sz="1600" b="1" kern="0" dirty="0">
              <a:solidFill>
                <a:srgbClr val="74A0CE"/>
              </a:solidFill>
              <a:latin typeface="Arial" charset="0"/>
            </a:endParaRPr>
          </a:p>
        </p:txBody>
      </p:sp>
      <p:pic>
        <p:nvPicPr>
          <p:cNvPr id="18448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1814513"/>
            <a:ext cx="24082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814513"/>
            <a:ext cx="205422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1E1EA7-8037-4EDF-B63A-AB38140B1A74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mtClean="0"/>
          </a:p>
        </p:txBody>
      </p:sp>
      <p:sp>
        <p:nvSpPr>
          <p:cNvPr id="19459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093B7B-2CAD-4912-85A2-1DCBC308DE5C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19461" name="Rechteck 9"/>
          <p:cNvSpPr>
            <a:spLocks noChangeArrowheads="1"/>
          </p:cNvSpPr>
          <p:nvPr/>
        </p:nvSpPr>
        <p:spPr bwMode="auto">
          <a:xfrm>
            <a:off x="492125" y="1349375"/>
            <a:ext cx="2592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3. IABG Test </a:t>
            </a:r>
            <a:r>
              <a:rPr lang="en-US" altLang="de-DE" sz="1800" b="1"/>
              <a:t>Facilities</a:t>
            </a:r>
            <a:endParaRPr lang="de-DE" altLang="de-DE" sz="1800" b="1"/>
          </a:p>
        </p:txBody>
      </p:sp>
      <p:pic>
        <p:nvPicPr>
          <p:cNvPr id="19462" name="Picture 10" descr="P:\TR-Proj\SWARM\Media und Präsentationen\2013-01-14 SWARM Präsentation TUM\rtz_cuta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4" y="1757362"/>
            <a:ext cx="6669597" cy="487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hteck 2"/>
          <p:cNvSpPr>
            <a:spLocks noChangeArrowheads="1"/>
          </p:cNvSpPr>
          <p:nvPr/>
        </p:nvSpPr>
        <p:spPr bwMode="auto">
          <a:xfrm>
            <a:off x="5617567" y="5593548"/>
            <a:ext cx="1282700" cy="733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258917" y="2650988"/>
            <a:ext cx="1553369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lvl="1">
              <a:spcBef>
                <a:spcPct val="20000"/>
              </a:spcBef>
              <a:buClr>
                <a:schemeClr val="bg1"/>
              </a:buClr>
              <a:buSzPct val="90000"/>
              <a:defRPr/>
            </a:pPr>
            <a:r>
              <a:rPr lang="de-DE" sz="1600" kern="0" dirty="0" smtClean="0">
                <a:latin typeface="+mn-lt"/>
              </a:rPr>
              <a:t>Sine </a:t>
            </a:r>
            <a:r>
              <a:rPr lang="de-DE" sz="1600" kern="0" dirty="0">
                <a:latin typeface="+mn-lt"/>
              </a:rPr>
              <a:t>Vibration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968376" y="4186038"/>
            <a:ext cx="2134394" cy="3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lvl="1">
              <a:spcBef>
                <a:spcPct val="20000"/>
              </a:spcBef>
              <a:buClr>
                <a:schemeClr val="bg1"/>
              </a:buClr>
              <a:buSzPct val="90000"/>
              <a:defRPr/>
            </a:pPr>
            <a:r>
              <a:rPr lang="de-DE" sz="1600" kern="0" dirty="0" err="1" smtClean="0">
                <a:latin typeface="+mn-lt"/>
              </a:rPr>
              <a:t>Deployment</a:t>
            </a:r>
            <a:endParaRPr lang="de-DE" sz="1600" kern="0" dirty="0" smtClean="0">
              <a:latin typeface="+mn-lt"/>
            </a:endParaRPr>
          </a:p>
          <a:p>
            <a:pPr marL="0" lvl="1">
              <a:spcBef>
                <a:spcPct val="20000"/>
              </a:spcBef>
              <a:buClr>
                <a:schemeClr val="bg1"/>
              </a:buClr>
              <a:buSzPct val="90000"/>
              <a:defRPr/>
            </a:pPr>
            <a:endParaRPr lang="de-DE" sz="1600" kern="0" dirty="0">
              <a:latin typeface="+mn-l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89457" y="2273300"/>
            <a:ext cx="2455863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>
                <a:latin typeface="Arial" charset="0"/>
              </a:rPr>
              <a:t>Space </a:t>
            </a:r>
          </a:p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r>
              <a:rPr lang="de-DE" sz="1600" kern="0" dirty="0">
                <a:latin typeface="Arial" charset="0"/>
              </a:rPr>
              <a:t>Simulation</a:t>
            </a:r>
          </a:p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endParaRPr lang="de-DE" sz="1600" kern="0" dirty="0">
              <a:latin typeface="Arial" charset="0"/>
            </a:endParaRPr>
          </a:p>
          <a:p>
            <a:pPr marL="182563" lvl="1" indent="-174625">
              <a:spcBef>
                <a:spcPct val="20000"/>
              </a:spcBef>
              <a:buClr>
                <a:schemeClr val="bg1"/>
              </a:buClr>
              <a:buSzPct val="90000"/>
              <a:buFont typeface="Wingdings" pitchFamily="2" charset="2"/>
              <a:buChar char="n"/>
              <a:defRPr/>
            </a:pPr>
            <a:endParaRPr lang="de-DE" sz="1600" kern="0" dirty="0"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375726" y="5113337"/>
            <a:ext cx="742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lvl="1">
              <a:spcBef>
                <a:spcPct val="20000"/>
              </a:spcBef>
              <a:buClr>
                <a:schemeClr val="bg1"/>
              </a:buClr>
              <a:buSzPct val="90000"/>
              <a:defRPr/>
            </a:pPr>
            <a:r>
              <a:rPr lang="de-DE" sz="1600" kern="0" dirty="0">
                <a:latin typeface="+mn-lt"/>
              </a:rPr>
              <a:t>EMC</a:t>
            </a:r>
          </a:p>
          <a:p>
            <a:pPr marL="0" lvl="1">
              <a:spcBef>
                <a:spcPct val="20000"/>
              </a:spcBef>
              <a:buClr>
                <a:schemeClr val="bg1"/>
              </a:buClr>
              <a:buSzPct val="90000"/>
              <a:defRPr/>
            </a:pPr>
            <a:endParaRPr lang="de-DE" sz="1600" kern="0" dirty="0"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922523" y="6184337"/>
            <a:ext cx="1036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lvl="1">
              <a:spcBef>
                <a:spcPct val="20000"/>
              </a:spcBef>
              <a:buClr>
                <a:schemeClr val="bg1"/>
              </a:buClr>
              <a:buSzPct val="90000"/>
              <a:defRPr/>
            </a:pPr>
            <a:r>
              <a:rPr lang="de-DE" sz="1600" kern="0" dirty="0" err="1">
                <a:latin typeface="+mn-lt"/>
              </a:rPr>
              <a:t>Magnetic</a:t>
            </a:r>
            <a:endParaRPr lang="de-DE" sz="1600" kern="0" dirty="0">
              <a:latin typeface="+mn-lt"/>
            </a:endParaRPr>
          </a:p>
          <a:p>
            <a:pPr marL="0" lvl="1">
              <a:spcBef>
                <a:spcPct val="20000"/>
              </a:spcBef>
              <a:buClr>
                <a:schemeClr val="bg1"/>
              </a:buClr>
              <a:buSzPct val="90000"/>
              <a:defRPr/>
            </a:pPr>
            <a:endParaRPr lang="de-DE" sz="1600" kern="0" dirty="0">
              <a:latin typeface="+mn-lt"/>
            </a:endParaRPr>
          </a:p>
        </p:txBody>
      </p:sp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51" y="4392605"/>
            <a:ext cx="25146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7A5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7A5B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55409" y="1523901"/>
            <a:ext cx="1304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Acoustic Noise</a:t>
            </a:r>
            <a:endParaRPr lang="de-DE" sz="1600" dirty="0"/>
          </a:p>
        </p:txBody>
      </p:sp>
      <p:sp>
        <p:nvSpPr>
          <p:cNvPr id="3" name="Textfeld 2"/>
          <p:cNvSpPr txBox="1"/>
          <p:nvPr/>
        </p:nvSpPr>
        <p:spPr>
          <a:xfrm>
            <a:off x="4317190" y="3951674"/>
            <a:ext cx="869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MPM</a:t>
            </a:r>
            <a:endParaRPr lang="de-DE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2862075" y="3829340"/>
            <a:ext cx="179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Preparation</a:t>
            </a:r>
            <a:endParaRPr lang="de-DE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77651F-0570-426C-9000-2BE36C7FEAF5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mtClean="0"/>
          </a:p>
        </p:txBody>
      </p:sp>
      <p:sp>
        <p:nvSpPr>
          <p:cNvPr id="21507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4F88DB-345D-46EF-8E73-B6CA310A7709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21509" name="Rechteck 9"/>
          <p:cNvSpPr>
            <a:spLocks noChangeArrowheads="1"/>
          </p:cNvSpPr>
          <p:nvPr/>
        </p:nvSpPr>
        <p:spPr bwMode="auto">
          <a:xfrm>
            <a:off x="527050" y="1358900"/>
            <a:ext cx="4479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3.1 Infrastructure and General Services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53175" y="2427397"/>
            <a:ext cx="2632075" cy="324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20000"/>
              </a:spcBef>
              <a:defRPr/>
            </a:pPr>
            <a:endParaRPr lang="en-US" sz="1400" b="1" kern="0" dirty="0" smtClean="0">
              <a:latin typeface="+mn-lt"/>
            </a:endParaRPr>
          </a:p>
          <a:p>
            <a:pPr marL="177800" lvl="1" indent="-168275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Clean Room Class 8</a:t>
            </a:r>
          </a:p>
          <a:p>
            <a:pPr marL="177800" lvl="1" indent="-168275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Crane</a:t>
            </a:r>
            <a:endParaRPr lang="en-US" sz="1400" kern="0" dirty="0" smtClean="0">
              <a:latin typeface="+mn-lt"/>
            </a:endParaRPr>
          </a:p>
          <a:p>
            <a:pPr marL="177800" lvl="1" indent="-168275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UPS</a:t>
            </a:r>
          </a:p>
          <a:p>
            <a:pPr marL="177800" lvl="1" indent="-168275">
              <a:spcBef>
                <a:spcPct val="20000"/>
              </a:spcBef>
              <a:buBlip>
                <a:blip r:embed="rId4"/>
              </a:buBlip>
              <a:defRPr/>
            </a:pPr>
            <a:r>
              <a:rPr lang="en-US" sz="1400" kern="0" dirty="0">
                <a:latin typeface="Arial" charset="0"/>
              </a:rPr>
              <a:t>Customer Offices</a:t>
            </a:r>
          </a:p>
          <a:p>
            <a:pPr marL="349250" lvl="1" indent="-349250">
              <a:spcBef>
                <a:spcPct val="20000"/>
              </a:spcBef>
              <a:defRPr/>
            </a:pPr>
            <a:endParaRPr lang="en-US" sz="1400" b="1" kern="0" dirty="0" smtClean="0">
              <a:latin typeface="+mn-lt"/>
            </a:endParaRPr>
          </a:p>
          <a:p>
            <a:pPr marL="177800" lvl="1" indent="-1778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S/C Integration / Handling</a:t>
            </a:r>
          </a:p>
          <a:p>
            <a:pPr marL="177800" lvl="1" indent="-1778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Functional Testing</a:t>
            </a:r>
          </a:p>
          <a:p>
            <a:pPr marL="177800" lvl="1" indent="-1778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Tank </a:t>
            </a:r>
            <a:r>
              <a:rPr lang="en-US" sz="1400" kern="0" dirty="0" smtClean="0">
                <a:latin typeface="+mn-lt"/>
              </a:rPr>
              <a:t>Fueling</a:t>
            </a:r>
          </a:p>
          <a:p>
            <a:pPr marL="177800" lvl="1" indent="-1778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S/C </a:t>
            </a:r>
            <a:r>
              <a:rPr lang="en-US" sz="1400" kern="0" dirty="0" smtClean="0">
                <a:latin typeface="+mn-lt"/>
              </a:rPr>
              <a:t>Operation</a:t>
            </a:r>
          </a:p>
          <a:p>
            <a:pPr marL="177800" lvl="1" indent="-1778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400" kern="0" dirty="0" smtClean="0">
                <a:latin typeface="+mn-lt"/>
              </a:rPr>
              <a:t>EGSE Checks</a:t>
            </a:r>
          </a:p>
          <a:p>
            <a:pPr marL="177800" lvl="1" indent="-177800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1400" kern="0" dirty="0" smtClean="0">
                <a:latin typeface="Arial" charset="0"/>
              </a:rPr>
              <a:t>…</a:t>
            </a:r>
            <a:endParaRPr lang="en-US" sz="1400" kern="0" dirty="0" smtClean="0">
              <a:latin typeface="+mn-lt"/>
            </a:endParaRPr>
          </a:p>
          <a:p>
            <a:pPr marL="693738" lvl="1" indent="-349250">
              <a:spcBef>
                <a:spcPct val="20000"/>
              </a:spcBef>
              <a:defRPr/>
            </a:pPr>
            <a:endParaRPr lang="en-US" kern="0" dirty="0" smtClean="0">
              <a:latin typeface="Arial" charset="0"/>
            </a:endParaRPr>
          </a:p>
          <a:p>
            <a:pPr marL="693738" lvl="1" indent="-349250">
              <a:spcBef>
                <a:spcPct val="20000"/>
              </a:spcBef>
              <a:defRPr/>
            </a:pPr>
            <a:endParaRPr lang="en-US" kern="0" dirty="0" smtClean="0">
              <a:latin typeface="Arial" charset="0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 smtClean="0">
              <a:latin typeface="Arial" charset="0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 smtClean="0">
              <a:latin typeface="+mn-lt"/>
            </a:endParaRPr>
          </a:p>
          <a:p>
            <a:pPr marL="693738" lvl="1" indent="-349250">
              <a:spcBef>
                <a:spcPct val="20000"/>
              </a:spcBef>
              <a:defRPr/>
            </a:pPr>
            <a:endParaRPr lang="en-US" kern="0" dirty="0" smtClean="0">
              <a:latin typeface="+mn-lt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 smtClean="0">
              <a:latin typeface="+mn-lt"/>
            </a:endParaRPr>
          </a:p>
          <a:p>
            <a:pPr marL="693738" lvl="1" indent="-34925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en-US" kern="0" dirty="0">
              <a:latin typeface="+mn-lt"/>
            </a:endParaRPr>
          </a:p>
        </p:txBody>
      </p:sp>
      <p:pic>
        <p:nvPicPr>
          <p:cNvPr id="21511" name="Picture 2" descr="P:\TR-Proj\SWARM\Bilder\2010-10-26 Anlieferung SWARM FM1\IMG_14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 b="10400"/>
          <a:stretch>
            <a:fillRect/>
          </a:stretch>
        </p:blipFill>
        <p:spPr bwMode="auto">
          <a:xfrm>
            <a:off x="3487738" y="4587875"/>
            <a:ext cx="25987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" descr="P:\TR-Proj\SWARM\Bilder\2009-07-29 SM before MPM Test\IMG_22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3"/>
          <a:stretch>
            <a:fillRect/>
          </a:stretch>
        </p:blipFill>
        <p:spPr bwMode="auto">
          <a:xfrm>
            <a:off x="3911600" y="1828800"/>
            <a:ext cx="206057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2032000"/>
            <a:ext cx="3205162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1E63B8-45D5-44B3-88C0-EB3BB5078BEC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mtClean="0"/>
          </a:p>
        </p:txBody>
      </p:sp>
      <p:sp>
        <p:nvSpPr>
          <p:cNvPr id="22531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373616-D59D-487A-84BF-9DC424332DD9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22533" name="Rechteck 9"/>
          <p:cNvSpPr>
            <a:spLocks noChangeArrowheads="1"/>
          </p:cNvSpPr>
          <p:nvPr/>
        </p:nvSpPr>
        <p:spPr bwMode="auto">
          <a:xfrm>
            <a:off x="527050" y="1320800"/>
            <a:ext cx="2767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3.2 Sine Vibration Tests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259080" y="2322281"/>
            <a:ext cx="2801793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lvl="1" indent="-190500">
              <a:spcBef>
                <a:spcPct val="20000"/>
              </a:spcBef>
              <a:buBlip>
                <a:blip r:embed="rId4"/>
              </a:buBlip>
              <a:defRPr/>
            </a:pPr>
            <a:r>
              <a:rPr lang="de-DE" sz="1400" kern="0" dirty="0" err="1" smtClean="0">
                <a:latin typeface="+mn-lt"/>
              </a:rPr>
              <a:t>Sinusoidal</a:t>
            </a:r>
            <a:r>
              <a:rPr lang="de-DE" sz="1400" kern="0" dirty="0" smtClean="0">
                <a:latin typeface="+mn-lt"/>
              </a:rPr>
              <a:t> </a:t>
            </a:r>
            <a:r>
              <a:rPr lang="de-DE" sz="1400" kern="0" dirty="0" err="1" smtClean="0">
                <a:latin typeface="+mn-lt"/>
              </a:rPr>
              <a:t>Excitation</a:t>
            </a:r>
            <a:r>
              <a:rPr lang="de-DE" sz="1400" kern="0" dirty="0" smtClean="0">
                <a:latin typeface="+mn-lt"/>
              </a:rPr>
              <a:t> </a:t>
            </a:r>
            <a:r>
              <a:rPr lang="de-DE" sz="1400" kern="0" dirty="0" err="1">
                <a:latin typeface="+mn-lt"/>
              </a:rPr>
              <a:t>along</a:t>
            </a:r>
            <a:r>
              <a:rPr lang="de-DE" sz="1400" kern="0" dirty="0">
                <a:latin typeface="+mn-lt"/>
              </a:rPr>
              <a:t> </a:t>
            </a:r>
            <a:br>
              <a:rPr lang="de-DE" sz="1400" kern="0" dirty="0">
                <a:latin typeface="+mn-lt"/>
              </a:rPr>
            </a:br>
            <a:r>
              <a:rPr lang="de-DE" sz="1400" kern="0" dirty="0" err="1">
                <a:latin typeface="+mn-lt"/>
              </a:rPr>
              <a:t>three</a:t>
            </a:r>
            <a:r>
              <a:rPr lang="de-DE" sz="1400" kern="0" dirty="0">
                <a:latin typeface="+mn-lt"/>
              </a:rPr>
              <a:t> S/C </a:t>
            </a:r>
            <a:r>
              <a:rPr lang="de-DE" sz="1400" kern="0" dirty="0" err="1">
                <a:latin typeface="+mn-lt"/>
              </a:rPr>
              <a:t>axes</a:t>
            </a:r>
            <a:endParaRPr lang="de-DE" sz="1400" kern="0" dirty="0">
              <a:latin typeface="+mn-lt"/>
            </a:endParaRPr>
          </a:p>
          <a:p>
            <a:pPr marL="190500" lvl="1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de-DE" sz="1400" kern="0" dirty="0" err="1" smtClean="0">
                <a:latin typeface="+mn-lt"/>
              </a:rPr>
              <a:t>IABG‘s</a:t>
            </a:r>
            <a:r>
              <a:rPr lang="de-DE" sz="1400" kern="0" dirty="0" smtClean="0">
                <a:latin typeface="+mn-lt"/>
              </a:rPr>
              <a:t> 320kN </a:t>
            </a:r>
            <a:r>
              <a:rPr lang="de-DE" sz="1400" kern="0" dirty="0">
                <a:latin typeface="+mn-lt"/>
              </a:rPr>
              <a:t>Multi </a:t>
            </a:r>
            <a:r>
              <a:rPr lang="de-DE" sz="1400" kern="0" dirty="0" smtClean="0">
                <a:latin typeface="+mn-lt"/>
              </a:rPr>
              <a:t>Shaker </a:t>
            </a:r>
            <a:r>
              <a:rPr lang="de-DE" sz="1400" kern="0" dirty="0" smtClean="0">
                <a:latin typeface="+mn-lt"/>
              </a:rPr>
              <a:t>System</a:t>
            </a:r>
          </a:p>
          <a:p>
            <a:pPr marL="190500" lvl="1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de-DE" sz="1400" kern="0" dirty="0" smtClean="0">
                <a:latin typeface="+mn-lt"/>
              </a:rPr>
              <a:t>500+ Measurement Signals</a:t>
            </a:r>
            <a:endParaRPr lang="de-DE" sz="1400" kern="0" dirty="0">
              <a:latin typeface="+mn-lt"/>
            </a:endParaRPr>
          </a:p>
        </p:txBody>
      </p:sp>
      <p:pic>
        <p:nvPicPr>
          <p:cNvPr id="22536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57" y="1947017"/>
            <a:ext cx="5513012" cy="421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2F7725-E599-4ED5-B726-EC9D7A971BB7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mtClean="0"/>
          </a:p>
        </p:txBody>
      </p:sp>
      <p:sp>
        <p:nvSpPr>
          <p:cNvPr id="23555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4EA346-15D8-4F9F-972A-80337209444F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23557" name="Rechteck 9"/>
          <p:cNvSpPr>
            <a:spLocks noChangeArrowheads="1"/>
          </p:cNvSpPr>
          <p:nvPr/>
        </p:nvSpPr>
        <p:spPr bwMode="auto">
          <a:xfrm>
            <a:off x="527050" y="1311275"/>
            <a:ext cx="287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/>
              <a:t>3.3 Acoustic Noise Tests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56260" y="3122613"/>
            <a:ext cx="2685963" cy="128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lvl="1" indent="-190500">
              <a:spcBef>
                <a:spcPct val="20000"/>
              </a:spcBef>
              <a:buFont typeface="Arial" charset="0"/>
              <a:buBlip>
                <a:blip r:embed="rId4"/>
              </a:buBlip>
              <a:defRPr/>
            </a:pPr>
            <a:r>
              <a:rPr lang="de-DE" sz="1400" kern="0" dirty="0" err="1" smtClean="0">
                <a:latin typeface="+mn-lt"/>
              </a:rPr>
              <a:t>Pre-defined</a:t>
            </a:r>
            <a:r>
              <a:rPr lang="de-DE" sz="1400" kern="0" dirty="0" smtClean="0">
                <a:latin typeface="+mn-lt"/>
              </a:rPr>
              <a:t> </a:t>
            </a:r>
            <a:r>
              <a:rPr lang="de-DE" sz="1400" kern="0" dirty="0" smtClean="0">
                <a:latin typeface="+mn-lt"/>
              </a:rPr>
              <a:t>Noise </a:t>
            </a:r>
            <a:r>
              <a:rPr lang="de-DE" sz="1400" kern="0" dirty="0" smtClean="0">
                <a:latin typeface="+mn-lt"/>
              </a:rPr>
              <a:t>Levels</a:t>
            </a:r>
          </a:p>
          <a:p>
            <a:pPr marL="190500" lvl="1" indent="-190500">
              <a:spcBef>
                <a:spcPct val="20000"/>
              </a:spcBef>
              <a:buBlip>
                <a:blip r:embed="rId4"/>
              </a:buBlip>
              <a:defRPr/>
            </a:pPr>
            <a:r>
              <a:rPr lang="de-DE" sz="1400" kern="0" dirty="0"/>
              <a:t>500+ Measurement Signals</a:t>
            </a:r>
          </a:p>
          <a:p>
            <a:pPr marL="0" lvl="1">
              <a:spcBef>
                <a:spcPct val="20000"/>
              </a:spcBef>
              <a:defRPr/>
            </a:pPr>
            <a:endParaRPr lang="de-DE" sz="1400" kern="0" dirty="0">
              <a:latin typeface="+mn-lt"/>
            </a:endParaRPr>
          </a:p>
        </p:txBody>
      </p:sp>
      <p:pic>
        <p:nvPicPr>
          <p:cNvPr id="23560" name="Grafik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23" y="1711324"/>
            <a:ext cx="5206452" cy="409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28C279-2D64-4BF4-AAFA-3E24F8258054}" type="slidenum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mtClean="0"/>
          </a:p>
        </p:txBody>
      </p:sp>
      <p:sp>
        <p:nvSpPr>
          <p:cNvPr id="24579" name="Datumsplatzhalter 5"/>
          <p:cNvSpPr>
            <a:spLocks noGrp="1"/>
          </p:cNvSpPr>
          <p:nvPr>
            <p:ph type="dt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EF6AC8-1223-40E4-9C83-4DD8BFF83AEA}" type="datetime1">
              <a:rPr lang="de-DE" altLang="de-DE" smtClean="0"/>
              <a:pPr>
                <a:spcBef>
                  <a:spcPct val="0"/>
                </a:spcBef>
                <a:buFontTx/>
                <a:buNone/>
              </a:pPr>
              <a:t>17.10.2019</a:t>
            </a:fld>
            <a:endParaRPr lang="de-DE" altLang="de-DE" smtClean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433388"/>
            <a:ext cx="6488113" cy="360362"/>
          </a:xfrm>
        </p:spPr>
        <p:txBody>
          <a:bodyPr/>
          <a:lstStyle/>
          <a:p>
            <a:pPr eaLnBrk="1" hangingPunct="1"/>
            <a:r>
              <a:rPr lang="de-DE" altLang="de-DE" smtClean="0"/>
              <a:t>Environmental Tests at IABG</a:t>
            </a:r>
          </a:p>
        </p:txBody>
      </p:sp>
      <p:sp>
        <p:nvSpPr>
          <p:cNvPr id="24581" name="Rechteck 9"/>
          <p:cNvSpPr>
            <a:spLocks noChangeArrowheads="1"/>
          </p:cNvSpPr>
          <p:nvPr/>
        </p:nvSpPr>
        <p:spPr bwMode="auto">
          <a:xfrm>
            <a:off x="527050" y="1358900"/>
            <a:ext cx="3005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/>
              <a:t>3.4 </a:t>
            </a:r>
            <a:r>
              <a:rPr lang="de-DE" altLang="de-DE" sz="1800" b="1" dirty="0" smtClean="0"/>
              <a:t>Shock </a:t>
            </a:r>
            <a:r>
              <a:rPr lang="de-DE" altLang="de-DE" sz="1800" b="1" dirty="0" err="1"/>
              <a:t>Measurements</a:t>
            </a:r>
            <a:endParaRPr lang="de-DE" altLang="de-DE" sz="1800" b="1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5950" y="1833563"/>
            <a:ext cx="7816850" cy="39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90500" lvl="1" indent="-190500">
              <a:spcBef>
                <a:spcPct val="20000"/>
              </a:spcBef>
              <a:buBlip>
                <a:blip r:embed="rId4"/>
              </a:buBlip>
              <a:defRPr/>
            </a:pPr>
            <a:r>
              <a:rPr lang="de-DE" sz="1400" kern="0" dirty="0" err="1">
                <a:latin typeface="+mn-lt"/>
              </a:rPr>
              <a:t>Deployment</a:t>
            </a:r>
            <a:r>
              <a:rPr lang="de-DE" sz="1400" kern="0" dirty="0">
                <a:latin typeface="+mn-lt"/>
              </a:rPr>
              <a:t> Shock Tests on I-Boom, Solar Arrays, MGA </a:t>
            </a:r>
            <a:r>
              <a:rPr lang="de-DE" sz="1400" kern="0" dirty="0" err="1">
                <a:latin typeface="+mn-lt"/>
              </a:rPr>
              <a:t>and</a:t>
            </a:r>
            <a:r>
              <a:rPr lang="de-DE" sz="1400" kern="0" dirty="0">
                <a:latin typeface="+mn-lt"/>
              </a:rPr>
              <a:t> HGA </a:t>
            </a:r>
            <a:r>
              <a:rPr lang="de-DE" sz="1400" kern="0" dirty="0" err="1" smtClean="0">
                <a:latin typeface="+mn-lt"/>
              </a:rPr>
              <a:t>Antenna</a:t>
            </a:r>
            <a:endParaRPr lang="de-DE" sz="1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de-DE" sz="1400" kern="0" dirty="0">
              <a:latin typeface="+mn-lt"/>
            </a:endParaRPr>
          </a:p>
        </p:txBody>
      </p:sp>
      <p:pic>
        <p:nvPicPr>
          <p:cNvPr id="2458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44" b="-4765"/>
          <a:stretch>
            <a:fillRect/>
          </a:stretch>
        </p:blipFill>
        <p:spPr bwMode="auto">
          <a:xfrm>
            <a:off x="5770880" y="3113405"/>
            <a:ext cx="2879725" cy="1225550"/>
          </a:xfrm>
          <a:prstGeom prst="rect">
            <a:avLst/>
          </a:prstGeom>
          <a:noFill/>
          <a:ln w="19050">
            <a:solidFill>
              <a:srgbClr val="74A0CE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280464"/>
            <a:ext cx="4957763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5950" y="2191316"/>
            <a:ext cx="59020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CCD9"/>
      </a:accent1>
      <a:accent2>
        <a:srgbClr val="87A5BD"/>
      </a:accent2>
      <a:accent3>
        <a:srgbClr val="FFFFFF"/>
      </a:accent3>
      <a:accent4>
        <a:srgbClr val="000000"/>
      </a:accent4>
      <a:accent5>
        <a:srgbClr val="DAE2E9"/>
      </a:accent5>
      <a:accent6>
        <a:srgbClr val="7A95AB"/>
      </a:accent6>
      <a:hlink>
        <a:srgbClr val="4A6B86"/>
      </a:hlink>
      <a:folHlink>
        <a:srgbClr val="872D5A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7A5BD"/>
        </a:solidFill>
        <a:ln w="9525" cap="flat" cmpd="sng" algn="ctr">
          <a:solidFill>
            <a:srgbClr val="87A5BD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7A5BD"/>
        </a:solidFill>
        <a:ln w="9525" cap="flat" cmpd="sng" algn="ctr">
          <a:solidFill>
            <a:srgbClr val="87A5BD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E7EBF5"/>
        </a:accent1>
        <a:accent2>
          <a:srgbClr val="8B9DCE"/>
        </a:accent2>
        <a:accent3>
          <a:srgbClr val="FFFFFF"/>
        </a:accent3>
        <a:accent4>
          <a:srgbClr val="000000"/>
        </a:accent4>
        <a:accent5>
          <a:srgbClr val="F1F3F9"/>
        </a:accent5>
        <a:accent6>
          <a:srgbClr val="7D8EBA"/>
        </a:accent6>
        <a:hlink>
          <a:srgbClr val="0A59A6"/>
        </a:hlink>
        <a:folHlink>
          <a:srgbClr val="ACB9D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CCD9"/>
        </a:accent1>
        <a:accent2>
          <a:srgbClr val="87A5BD"/>
        </a:accent2>
        <a:accent3>
          <a:srgbClr val="FFFFFF"/>
        </a:accent3>
        <a:accent4>
          <a:srgbClr val="000000"/>
        </a:accent4>
        <a:accent5>
          <a:srgbClr val="DAE2E9"/>
        </a:accent5>
        <a:accent6>
          <a:srgbClr val="7A95AB"/>
        </a:accent6>
        <a:hlink>
          <a:srgbClr val="4A6B86"/>
        </a:hlink>
        <a:folHlink>
          <a:srgbClr val="872D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400</Words>
  <Application>Microsoft Office PowerPoint</Application>
  <PresentationFormat>Bildschirmpräsentation (4:3)</PresentationFormat>
  <Paragraphs>173</Paragraphs>
  <Slides>17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Wingdings</vt:lpstr>
      <vt:lpstr>Standarddesign</vt:lpstr>
      <vt:lpstr>PowerPoint-Präsentation</vt:lpstr>
      <vt:lpstr>Contents  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Environmental Tests at IABG</vt:lpstr>
      <vt:lpstr>Thank you for your attention!</vt:lpstr>
      <vt:lpstr>PowerPoint-Präsentation</vt:lpstr>
    </vt:vector>
  </TitlesOfParts>
  <Company>IABG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Donislreiter Bernhard</dc:creator>
  <cp:lastModifiedBy>Bertram Uwe</cp:lastModifiedBy>
  <cp:revision>568</cp:revision>
  <dcterms:created xsi:type="dcterms:W3CDTF">2003-04-08T12:47:51Z</dcterms:created>
  <dcterms:modified xsi:type="dcterms:W3CDTF">2019-10-17T21:30:04Z</dcterms:modified>
</cp:coreProperties>
</file>